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  <p:sldMasterId id="2147484251" r:id="rId2"/>
  </p:sldMasterIdLst>
  <p:notesMasterIdLst>
    <p:notesMasterId r:id="rId27"/>
  </p:notesMasterIdLst>
  <p:handoutMasterIdLst>
    <p:handoutMasterId r:id="rId28"/>
  </p:handoutMasterIdLst>
  <p:sldIdLst>
    <p:sldId id="256" r:id="rId3"/>
    <p:sldId id="257" r:id="rId4"/>
    <p:sldId id="258" r:id="rId5"/>
    <p:sldId id="259" r:id="rId6"/>
    <p:sldId id="300" r:id="rId7"/>
    <p:sldId id="301" r:id="rId8"/>
    <p:sldId id="275" r:id="rId9"/>
    <p:sldId id="262" r:id="rId10"/>
    <p:sldId id="282" r:id="rId11"/>
    <p:sldId id="261" r:id="rId12"/>
    <p:sldId id="263" r:id="rId13"/>
    <p:sldId id="283" r:id="rId14"/>
    <p:sldId id="264" r:id="rId15"/>
    <p:sldId id="277" r:id="rId16"/>
    <p:sldId id="279" r:id="rId17"/>
    <p:sldId id="266" r:id="rId18"/>
    <p:sldId id="284" r:id="rId19"/>
    <p:sldId id="285" r:id="rId20"/>
    <p:sldId id="268" r:id="rId21"/>
    <p:sldId id="276" r:id="rId22"/>
    <p:sldId id="280" r:id="rId23"/>
    <p:sldId id="271" r:id="rId24"/>
    <p:sldId id="273" r:id="rId25"/>
    <p:sldId id="278" r:id="rId26"/>
  </p:sldIdLst>
  <p:sldSz cx="9144000" cy="5143500" type="screen16x9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orisnik" initials="K" lastIdx="2" clrIdx="0"/>
  <p:cmAuthor id="1" name="Mirjana Knezevic" initials="MK" lastIdx="1" clrIdx="1">
    <p:extLst/>
  </p:cmAuthor>
  <p:cmAuthor id="2" name="Milena Radomirovic" initials="MR" lastIdx="23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1361"/>
    <a:srgbClr val="20E029"/>
    <a:srgbClr val="FFCC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7670" autoAdjust="0"/>
  </p:normalViewPr>
  <p:slideViewPr>
    <p:cSldViewPr>
      <p:cViewPr varScale="1">
        <p:scale>
          <a:sx n="150" d="100"/>
          <a:sy n="150" d="100"/>
        </p:scale>
        <p:origin x="-504" y="6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86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avno\Desktop\BUDZET\Prilog%202%20-%20Pomocni%20dokument%20za%20tabele%20i%20grafik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3301861535412849"/>
          <c:y val="0.33688213679172496"/>
          <c:w val="0.62846713498254947"/>
          <c:h val="0.55553768720086449"/>
        </c:manualLayout>
      </c:layout>
      <c:pie3DChart>
        <c:varyColors val="1"/>
        <c:ser>
          <c:idx val="0"/>
          <c:order val="0"/>
          <c:explosion val="13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E86-4DB2-BB9D-FEC6D903DEF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0E86-4DB2-BB9D-FEC6D903DEF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E86-4DB2-BB9D-FEC6D903DEF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0E86-4DB2-BB9D-FEC6D903DEF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0E86-4DB2-BB9D-FEC6D903DEFD}"/>
              </c:ext>
            </c:extLst>
          </c:dPt>
          <c:dLbls>
            <c:dLbl>
              <c:idx val="0"/>
              <c:layout>
                <c:manualLayout>
                  <c:x val="-2.8577460174951167E-2"/>
                  <c:y val="-0.12471650455457774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Порези на доходак,добит и капиталне добитке
</a:t>
                    </a:r>
                    <a:r>
                      <a:rPr lang="ru-RU" dirty="0" smtClean="0"/>
                      <a:t>40,74</a:t>
                    </a:r>
                    <a:r>
                      <a:rPr lang="ru-RU" baseline="0" dirty="0" smtClean="0"/>
                      <a:t> </a:t>
                    </a:r>
                    <a:r>
                      <a:rPr lang="ru-RU" dirty="0" smtClean="0"/>
                      <a:t>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0E86-4DB2-BB9D-FEC6D903DEFD}"/>
                </c:ext>
              </c:extLst>
            </c:dLbl>
            <c:dLbl>
              <c:idx val="1"/>
              <c:layout>
                <c:manualLayout>
                  <c:x val="5.6971638175428392E-2"/>
                  <c:y val="-2.924316813339509E-2"/>
                </c:manualLayout>
              </c:layout>
              <c:tx>
                <c:rich>
                  <a:bodyPr/>
                  <a:lstStyle/>
                  <a:p>
                    <a:r>
                      <a:rPr lang="sr-Cyrl-RS" dirty="0" smtClean="0"/>
                      <a:t>Трансфери и</a:t>
                    </a:r>
                    <a:r>
                      <a:rPr lang="sr-Cyrl-RS" baseline="0" dirty="0" smtClean="0"/>
                      <a:t>  донације</a:t>
                    </a:r>
                    <a:r>
                      <a:rPr lang="sr-Cyrl-RS" dirty="0"/>
                      <a:t>
</a:t>
                    </a:r>
                    <a:r>
                      <a:rPr lang="sr-Cyrl-RS" dirty="0" smtClean="0"/>
                      <a:t>25,80%</a:t>
                    </a:r>
                    <a:endParaRPr lang="sr-Cyrl-R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0E86-4DB2-BB9D-FEC6D903DEFD}"/>
                </c:ext>
              </c:extLst>
            </c:dLbl>
            <c:dLbl>
              <c:idx val="2"/>
              <c:layout>
                <c:manualLayout>
                  <c:x val="4.2949015040300263E-2"/>
                  <c:y val="-1.4606515362050381E-2"/>
                </c:manualLayout>
              </c:layout>
              <c:tx>
                <c:rich>
                  <a:bodyPr/>
                  <a:lstStyle/>
                  <a:p>
                    <a:r>
                      <a:rPr lang="sr-Cyrl-RS" dirty="0" smtClean="0"/>
                      <a:t>Други приходи</a:t>
                    </a:r>
                    <a:r>
                      <a:rPr lang="sr-Cyrl-RS" dirty="0"/>
                      <a:t>
</a:t>
                    </a:r>
                    <a:r>
                      <a:rPr lang="sr-Cyrl-RS" dirty="0" smtClean="0"/>
                      <a:t>2,55 %</a:t>
                    </a:r>
                    <a:endParaRPr lang="sr-Cyrl-R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0E86-4DB2-BB9D-FEC6D903DEFD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Порези</a:t>
                    </a:r>
                    <a:r>
                      <a:rPr lang="ru-RU" baseline="0" dirty="0" smtClean="0"/>
                      <a:t> на добра и услуге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8,89</a:t>
                    </a:r>
                    <a:r>
                      <a:rPr lang="ru-RU" baseline="0" dirty="0" smtClean="0"/>
                      <a:t> </a:t>
                    </a:r>
                    <a:r>
                      <a:rPr lang="ru-RU" dirty="0" smtClean="0"/>
                      <a:t>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0E86-4DB2-BB9D-FEC6D903DEFD}"/>
                </c:ext>
              </c:extLst>
            </c:dLbl>
            <c:dLbl>
              <c:idx val="4"/>
              <c:layout>
                <c:manualLayout>
                  <c:x val="3.8413711383149529E-2"/>
                  <c:y val="-6.2261417322835008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sr-Cyrl-RS" dirty="0" smtClean="0"/>
                      <a:t>Порези на имовине</a:t>
                    </a:r>
                  </a:p>
                  <a:p>
                    <a:pPr>
                      <a:defRPr sz="1200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sr-Cyrl-RS" baseline="0" dirty="0" smtClean="0"/>
                      <a:t>15,99 %</a:t>
                    </a:r>
                  </a:p>
                  <a:p>
                    <a:pPr>
                      <a:defRPr sz="1200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endParaRPr lang="sr-Cyrl-RS" dirty="0"/>
                  </a:p>
                </c:rich>
              </c:tx>
              <c:spPr>
                <a:solidFill>
                  <a:sysClr val="window" lastClr="FFFFFF"/>
                </a:solidFill>
                <a:ln w="12700">
                  <a:solidFill>
                    <a:sysClr val="windowText" lastClr="000000">
                      <a:lumMod val="50000"/>
                      <a:lumOff val="50000"/>
                    </a:sysClr>
                  </a:solidFill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</c15:spPr>
                  <c15:layout>
                    <c:manualLayout>
                      <c:w val="0.23134157536933458"/>
                      <c:h val="0.1708677474139262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0E86-4DB2-BB9D-FEC6D903DEFD}"/>
                </c:ext>
              </c:extLst>
            </c:dLbl>
            <c:dLbl>
              <c:idx val="5"/>
              <c:layout>
                <c:manualLayout>
                  <c:x val="3.9034411915767814E-2"/>
                  <c:y val="-4.078431372549017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E86-4DB2-BB9D-FEC6D903DEFD}"/>
                </c:ext>
              </c:extLst>
            </c:dLbl>
            <c:spPr>
              <a:solidFill>
                <a:sysClr val="window" lastClr="FFFFFF"/>
              </a:solidFill>
              <a:ln w="12700">
                <a:solidFill>
                  <a:sysClr val="windowText" lastClr="000000">
                    <a:lumMod val="50000"/>
                    <a:lumOff val="50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</c:ext>
            </c:extLst>
          </c:dLbls>
          <c:cat>
            <c:strRef>
              <c:f>'Prihodi i primanja'!$C$6:$C$10</c:f>
              <c:strCache>
                <c:ptCount val="5"/>
                <c:pt idx="0">
                  <c:v>Порези на доходак,добит и капиталне добитке</c:v>
                </c:pt>
                <c:pt idx="1">
                  <c:v>трансфери</c:v>
                </c:pt>
                <c:pt idx="2">
                  <c:v>Порези на имовину</c:v>
                </c:pt>
                <c:pt idx="3">
                  <c:v>Приходи од имовине</c:v>
                </c:pt>
                <c:pt idx="4">
                  <c:v>Порези на добра и услуге</c:v>
                </c:pt>
              </c:strCache>
            </c:strRef>
          </c:cat>
          <c:val>
            <c:numRef>
              <c:f>'Prihodi i primanja'!$D$6:$D$10</c:f>
              <c:numCache>
                <c:formatCode>#,##0.00</c:formatCode>
                <c:ptCount val="5"/>
                <c:pt idx="0">
                  <c:v>42977600</c:v>
                </c:pt>
                <c:pt idx="1">
                  <c:v>35410000</c:v>
                </c:pt>
                <c:pt idx="2">
                  <c:v>25000000</c:v>
                </c:pt>
                <c:pt idx="3">
                  <c:v>34100000</c:v>
                </c:pt>
                <c:pt idx="4">
                  <c:v>2000000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E86-4DB2-BB9D-FEC6D903DE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2">
        <a:lumMod val="20000"/>
        <a:lumOff val="80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1041974529763158"/>
          <c:y val="0.30876069062795758"/>
          <c:w val="0.53601721202415265"/>
          <c:h val="0.47396905974988551"/>
        </c:manualLayout>
      </c:layout>
      <c:pie3DChart>
        <c:varyColors val="1"/>
        <c:ser>
          <c:idx val="0"/>
          <c:order val="0"/>
          <c:explosion val="15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187-400C-AE0C-D299E08B2FF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187-400C-AE0C-D299E08B2FF7}"/>
              </c:ext>
            </c:extLst>
          </c:dPt>
          <c:dPt>
            <c:idx val="2"/>
            <c:bubble3D val="0"/>
            <c:explosion val="3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187-400C-AE0C-D299E08B2FF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187-400C-AE0C-D299E08B2FF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9187-400C-AE0C-D299E08B2FF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9187-400C-AE0C-D299E08B2FF7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9187-400C-AE0C-D299E08B2FF7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9187-400C-AE0C-D299E08B2FF7}"/>
              </c:ext>
            </c:extLst>
          </c:dPt>
          <c:dLbls>
            <c:dLbl>
              <c:idx val="0"/>
              <c:layout>
                <c:manualLayout>
                  <c:x val="2.8762198253723677E-2"/>
                  <c:y val="0.18108212663893203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sr-Cyrl-RS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Расходи</a:t>
                    </a:r>
                    <a:r>
                      <a:rPr lang="sr-Cyrl-RS" baseline="0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 за з</a:t>
                    </a:r>
                    <a:r>
                      <a:rPr lang="sr-Cyrl-RS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апослене</a:t>
                    </a:r>
                    <a:r>
                      <a:rPr lang="sr-Cyrl-RS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
</a:t>
                    </a:r>
                    <a:r>
                      <a:rPr lang="sr-Cyrl-RS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37,99</a:t>
                    </a:r>
                    <a:r>
                      <a:rPr lang="sr-Cyrl-RS" baseline="0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 </a:t>
                    </a:r>
                    <a:r>
                      <a:rPr lang="sr-Cyrl-RS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%</a:t>
                    </a:r>
                    <a:endParaRPr lang="sr-Cyrl-RS" dirty="0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</a:endParaRPr>
                  </a:p>
                </c:rich>
              </c:tx>
              <c:numFmt formatCode="0.00%" sourceLinked="0"/>
              <c:spPr>
                <a:solidFill>
                  <a:sysClr val="window" lastClr="FFFFFF"/>
                </a:solidFill>
                <a:ln w="12700">
                  <a:solidFill>
                    <a:sysClr val="windowText" lastClr="000000">
                      <a:lumMod val="65000"/>
                      <a:lumOff val="35000"/>
                    </a:sysClr>
                  </a:solidFill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7668207498715977"/>
                  <c:y val="0.1703544199832165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b="1" dirty="0">
                        <a:solidFill>
                          <a:schemeClr val="bg1"/>
                        </a:solidFill>
                      </a:rPr>
                      <a:t>коришћење услуга и роба
</a:t>
                    </a:r>
                    <a:r>
                      <a:rPr lang="ru-RU" b="1" dirty="0" smtClean="0">
                        <a:solidFill>
                          <a:schemeClr val="bg1"/>
                        </a:solidFill>
                      </a:rPr>
                      <a:t>44,30</a:t>
                    </a:r>
                    <a:r>
                      <a:rPr lang="ru-RU" b="1" baseline="0" dirty="0" smtClean="0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ru-RU" b="1" dirty="0" smtClean="0">
                        <a:solidFill>
                          <a:schemeClr val="bg1"/>
                        </a:solidFill>
                      </a:rPr>
                      <a:t>%</a:t>
                    </a:r>
                    <a:endParaRPr lang="ru-RU" b="1" dirty="0">
                      <a:solidFill>
                        <a:schemeClr val="bg1"/>
                      </a:solidFill>
                    </a:endParaRPr>
                  </a:p>
                </c:rich>
              </c:tx>
              <c:numFmt formatCode="0.00%" sourceLinked="0"/>
              <c:spPr>
                <a:solidFill>
                  <a:sysClr val="window" lastClr="FFFFFF"/>
                </a:solidFill>
                <a:ln w="12700">
                  <a:solidFill>
                    <a:sysClr val="windowText" lastClr="000000">
                      <a:lumMod val="65000"/>
                      <a:lumOff val="35000"/>
                    </a:sysClr>
                  </a:solidFill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187-400C-AE0C-D299E08B2FF7}"/>
                </c:ext>
              </c:extLst>
            </c:dLbl>
            <c:dLbl>
              <c:idx val="3"/>
              <c:layout>
                <c:manualLayout>
                  <c:x val="-6.574216743708268E-2"/>
                  <c:y val="0.22274501401610514"/>
                </c:manualLayout>
              </c:layout>
              <c:tx>
                <c:rich>
                  <a:bodyPr/>
                  <a:lstStyle/>
                  <a:p>
                    <a:r>
                      <a:rPr lang="sr-Cyrl-RS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дотације и трансфери
</a:t>
                    </a:r>
                    <a:r>
                      <a:rPr lang="sr-Cyrl-RS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7,81</a:t>
                    </a:r>
                    <a:r>
                      <a:rPr lang="sr-Cyrl-RS" baseline="0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 </a:t>
                    </a:r>
                    <a:r>
                      <a:rPr lang="sr-Cyrl-RS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%</a:t>
                    </a:r>
                    <a:endParaRPr lang="sr-Cyrl-RS" dirty="0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</a:endParaRP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0.14381099126861838"/>
                  <c:y val="9.0866498830503337E-2"/>
                </c:manualLayout>
              </c:layout>
              <c:tx>
                <c:rich>
                  <a:bodyPr/>
                  <a:lstStyle/>
                  <a:p>
                    <a:r>
                      <a:rPr lang="sr-Cyrl-RS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Остали расходи </a:t>
                    </a:r>
                    <a:r>
                      <a:rPr lang="sr-Cyrl-RS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
</a:t>
                    </a:r>
                    <a:r>
                      <a:rPr lang="sr-Cyrl-RS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4,88%</a:t>
                    </a:r>
                    <a:endParaRPr lang="sr-Cyrl-RS" dirty="0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</a:endParaRP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9187-400C-AE0C-D299E08B2FF7}"/>
                </c:ext>
              </c:extLst>
            </c:dLbl>
            <c:dLbl>
              <c:idx val="5"/>
              <c:delete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9187-400C-AE0C-D299E08B2FF7}"/>
                </c:ext>
              </c:extLst>
            </c:dLbl>
            <c:dLbl>
              <c:idx val="6"/>
              <c:layout>
                <c:manualLayout>
                  <c:x val="0.13148433487416539"/>
                  <c:y val="-0.12007641901905117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sr-Cyrl-RS" sz="1400" b="1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Основна средства</a:t>
                    </a:r>
                  </a:p>
                  <a:p>
                    <a:pPr>
                      <a:defRPr sz="1200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sr-Cyrl-RS" sz="1400" b="1" baseline="0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1,42 </a:t>
                    </a:r>
                    <a:r>
                      <a:rPr lang="sr-Cyrl-RS" sz="1400" dirty="0" smtClean="0"/>
                      <a:t>%</a:t>
                    </a:r>
                    <a:endParaRPr lang="sr-Cyrl-RS" sz="1400" dirty="0"/>
                  </a:p>
                </c:rich>
              </c:tx>
              <c:numFmt formatCode="0.00%" sourceLinked="0"/>
              <c:spPr>
                <a:solidFill>
                  <a:sysClr val="window" lastClr="FFFFFF"/>
                </a:solidFill>
                <a:ln w="12700">
                  <a:solidFill>
                    <a:sysClr val="windowText" lastClr="000000">
                      <a:lumMod val="65000"/>
                      <a:lumOff val="35000"/>
                    </a:sysClr>
                  </a:solidFill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0.24447868515665119"/>
                  <c:y val="3.0234315948601664E-3"/>
                </c:manualLayout>
              </c:layout>
              <c:tx>
                <c:rich>
                  <a:bodyPr/>
                  <a:lstStyle/>
                  <a:p>
                    <a:r>
                      <a:rPr lang="sr-Cyrl-RS" b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средства резерве 
</a:t>
                    </a:r>
                    <a:r>
                      <a:rPr lang="sr-Cyrl-RS" b="1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2,66</a:t>
                    </a:r>
                    <a:r>
                      <a:rPr lang="sr-Cyrl-RS" b="1" baseline="0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 </a:t>
                    </a:r>
                    <a:r>
                      <a:rPr lang="sr-Cyrl-RS" b="1" dirty="0" smtClean="0"/>
                      <a:t>%</a:t>
                    </a:r>
                    <a:endParaRPr lang="sr-Cyrl-RS" b="1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9187-400C-AE0C-D299E08B2FF7}"/>
                </c:ext>
              </c:extLst>
            </c:dLbl>
            <c:numFmt formatCode="0.00%" sourceLinked="0"/>
            <c:spPr>
              <a:solidFill>
                <a:sysClr val="window" lastClr="FFFFFF"/>
              </a:solidFill>
              <a:ln w="12700">
                <a:solidFill>
                  <a:sysClr val="windowText" lastClr="000000">
                    <a:lumMod val="65000"/>
                    <a:lumOff val="3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</c:ext>
            </c:extLst>
          </c:dLbls>
          <c:cat>
            <c:strRef>
              <c:f>'Rashodi i izdaci'!$C$6:$C$13</c:f>
              <c:strCache>
                <c:ptCount val="8"/>
                <c:pt idx="0">
                  <c:v>расходи за запослене</c:v>
                </c:pt>
                <c:pt idx="1">
                  <c:v>коришћење услуга и роба</c:v>
                </c:pt>
                <c:pt idx="3">
                  <c:v>дотације и трансфери</c:v>
                </c:pt>
                <c:pt idx="4">
                  <c:v>социјална помоћ</c:v>
                </c:pt>
                <c:pt idx="5">
                  <c:v>остали расходи</c:v>
                </c:pt>
                <c:pt idx="6">
                  <c:v>капитални издаци</c:v>
                </c:pt>
                <c:pt idx="7">
                  <c:v>средства резерве </c:v>
                </c:pt>
              </c:strCache>
            </c:strRef>
          </c:cat>
          <c:val>
            <c:numRef>
              <c:f>'Rashodi i izdaci'!$D$6:$D$13</c:f>
              <c:numCache>
                <c:formatCode>#,##0.00</c:formatCode>
                <c:ptCount val="8"/>
                <c:pt idx="0">
                  <c:v>67183060</c:v>
                </c:pt>
                <c:pt idx="1">
                  <c:v>44701940</c:v>
                </c:pt>
                <c:pt idx="3">
                  <c:v>10549600</c:v>
                </c:pt>
                <c:pt idx="4">
                  <c:v>3113000</c:v>
                </c:pt>
                <c:pt idx="5">
                  <c:v>7020000</c:v>
                </c:pt>
                <c:pt idx="6">
                  <c:v>3400000</c:v>
                </c:pt>
                <c:pt idx="7">
                  <c:v>4000000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9187-400C-AE0C-D299E08B2F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tx2">
        <a:lumMod val="50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2CB039-CC31-48A4-8156-6B36281AE8EC}" type="doc">
      <dgm:prSet loTypeId="urn:microsoft.com/office/officeart/2008/layout/HorizontalMultiLevelHierarchy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0360BBF-6709-42DA-A6DE-B8193ABE792F}">
      <dgm:prSet phldrT="[Text]" custT="1"/>
      <dgm:spPr/>
      <dgm:t>
        <a:bodyPr vert="vert"/>
        <a:lstStyle/>
        <a:p>
          <a:r>
            <a:rPr lang="sr-Cyrl-RS" sz="2800" dirty="0"/>
            <a:t>На основу чега се доноси буџет</a:t>
          </a:r>
          <a:r>
            <a:rPr lang="en-US" sz="2800" dirty="0"/>
            <a:t>? </a:t>
          </a:r>
        </a:p>
      </dgm:t>
    </dgm:pt>
    <dgm:pt modelId="{F529A454-219A-454C-B138-14C3B361B39F}" type="parTrans" cxnId="{CFDBCFE1-4797-458E-A0CF-256D1699DCBD}">
      <dgm:prSet/>
      <dgm:spPr/>
      <dgm:t>
        <a:bodyPr/>
        <a:lstStyle/>
        <a:p>
          <a:endParaRPr lang="en-US"/>
        </a:p>
      </dgm:t>
    </dgm:pt>
    <dgm:pt modelId="{B5AC9C0B-1D20-4957-A866-89ED18231A73}" type="sibTrans" cxnId="{CFDBCFE1-4797-458E-A0CF-256D1699DCBD}">
      <dgm:prSet/>
      <dgm:spPr/>
      <dgm:t>
        <a:bodyPr/>
        <a:lstStyle/>
        <a:p>
          <a:endParaRPr lang="en-US"/>
        </a:p>
      </dgm:t>
    </dgm:pt>
    <dgm:pt modelId="{0150A799-C83B-499D-BB9F-10C758CEFD9B}">
      <dgm:prSet phldrT="[Text]" custT="1"/>
      <dgm:spPr/>
      <dgm:t>
        <a:bodyPr anchor="t"/>
        <a:lstStyle/>
        <a:p>
          <a:pPr algn="l"/>
          <a:endParaRPr lang="sr-Cyrl-RS" sz="600" b="1" dirty="0" smtClean="0"/>
        </a:p>
        <a:p>
          <a:pPr algn="l"/>
          <a:r>
            <a:rPr lang="sr-Cyrl-RS" sz="1100" b="1" dirty="0" smtClean="0"/>
            <a:t>Закони </a:t>
          </a:r>
          <a:r>
            <a:rPr lang="sr-Cyrl-RS" sz="1100" b="1" dirty="0"/>
            <a:t>и прописи:</a:t>
          </a:r>
        </a:p>
        <a:p>
          <a:pPr algn="l"/>
          <a:r>
            <a:rPr lang="sr-Cyrl-RS" sz="1100" b="1" dirty="0"/>
            <a:t>Закон о финансирању локалне самоуправе,</a:t>
          </a:r>
          <a:endParaRPr lang="sr-Latn-RS" sz="1100" b="1" dirty="0"/>
        </a:p>
        <a:p>
          <a:pPr algn="l"/>
          <a:r>
            <a:rPr lang="sr-Cyrl-RS" sz="1100" b="1" dirty="0"/>
            <a:t>Закон о буџетском систему,</a:t>
          </a:r>
          <a:endParaRPr lang="sr-Latn-RS" sz="1100" b="1" dirty="0"/>
        </a:p>
        <a:p>
          <a:pPr algn="l"/>
          <a:r>
            <a:rPr lang="sr-Cyrl-RS" sz="1100" b="1" dirty="0"/>
            <a:t>Закон о локалној самоуправи, </a:t>
          </a:r>
          <a:endParaRPr lang="sr-Latn-RS" sz="1100" b="1" dirty="0"/>
        </a:p>
        <a:p>
          <a:pPr algn="l"/>
          <a:r>
            <a:rPr lang="sr-Cyrl-RS" sz="1100" b="1" dirty="0"/>
            <a:t>Упутство Министарства финансија за припрему одлуке о буџету за </a:t>
          </a:r>
          <a:r>
            <a:rPr lang="sr-Cyrl-RS" sz="1100" b="1" dirty="0" smtClean="0"/>
            <a:t>20</a:t>
          </a:r>
          <a:r>
            <a:rPr lang="en-GB" sz="1100" b="1" dirty="0" smtClean="0"/>
            <a:t>2</a:t>
          </a:r>
          <a:r>
            <a:rPr lang="sr-Cyrl-RS" sz="1100" b="1" dirty="0" smtClean="0"/>
            <a:t>3. </a:t>
          </a:r>
          <a:r>
            <a:rPr lang="sr-Cyrl-RS" sz="1100" b="1" dirty="0"/>
            <a:t>годину и др.</a:t>
          </a:r>
        </a:p>
        <a:p>
          <a:pPr algn="l"/>
          <a:r>
            <a:rPr lang="sr-Cyrl-RS" sz="1100" b="1" dirty="0">
              <a:solidFill>
                <a:schemeClr val="bg1"/>
              </a:solidFill>
            </a:rPr>
            <a:t>Сви посебни прописи којима су утврђене надлежности ЈЛС</a:t>
          </a:r>
        </a:p>
      </dgm:t>
    </dgm:pt>
    <dgm:pt modelId="{F2167233-387A-4C2A-92FA-201B800AF2E5}" type="parTrans" cxnId="{2258ECB3-705E-4310-8AB9-ADAE767310BF}">
      <dgm:prSet/>
      <dgm:spPr/>
      <dgm:t>
        <a:bodyPr/>
        <a:lstStyle/>
        <a:p>
          <a:endParaRPr lang="en-US" dirty="0"/>
        </a:p>
      </dgm:t>
    </dgm:pt>
    <dgm:pt modelId="{C4F81D71-55D6-477B-91FF-B7E8CDA27FA4}" type="sibTrans" cxnId="{2258ECB3-705E-4310-8AB9-ADAE767310BF}">
      <dgm:prSet/>
      <dgm:spPr/>
      <dgm:t>
        <a:bodyPr/>
        <a:lstStyle/>
        <a:p>
          <a:endParaRPr lang="en-US"/>
        </a:p>
      </dgm:t>
    </dgm:pt>
    <dgm:pt modelId="{DA59984A-EA45-43D5-8622-7135015E39DC}">
      <dgm:prSet phldrT="[Text]" custT="1"/>
      <dgm:spPr/>
      <dgm:t>
        <a:bodyPr/>
        <a:lstStyle/>
        <a:p>
          <a:pPr algn="l"/>
          <a:r>
            <a:rPr lang="sr-Cyrl-RS" sz="1050" b="1" dirty="0"/>
            <a:t>Стратешки </a:t>
          </a:r>
          <a:r>
            <a:rPr lang="sr-Cyrl-RS" sz="1050" b="1" dirty="0" smtClean="0"/>
            <a:t>документи</a:t>
          </a:r>
          <a:r>
            <a:rPr lang="sr-Cyrl-RS" sz="1050" b="1" dirty="0"/>
            <a:t>:</a:t>
          </a:r>
        </a:p>
        <a:p>
          <a:pPr algn="l"/>
          <a:r>
            <a:rPr lang="sr-Cyrl-RS" sz="1050" b="1" dirty="0"/>
            <a:t>Стратегија развоја</a:t>
          </a:r>
          <a:endParaRPr lang="sr-Latn-RS" sz="1050" b="1" dirty="0">
            <a:solidFill>
              <a:srgbClr val="FF0000"/>
            </a:solidFill>
          </a:endParaRPr>
        </a:p>
        <a:p>
          <a:pPr algn="l"/>
          <a:r>
            <a:rPr lang="sr-Cyrl-RS" sz="1050" b="1" dirty="0"/>
            <a:t>Акциони планови за поједине области</a:t>
          </a:r>
          <a:endParaRPr lang="en-US" sz="1050" b="1" dirty="0"/>
        </a:p>
      </dgm:t>
    </dgm:pt>
    <dgm:pt modelId="{346E9DC4-0947-473F-AED9-9AECED92978F}" type="parTrans" cxnId="{5CB019DC-D02B-4F72-8799-DCEC8949294E}">
      <dgm:prSet/>
      <dgm:spPr/>
      <dgm:t>
        <a:bodyPr/>
        <a:lstStyle/>
        <a:p>
          <a:endParaRPr lang="en-US" dirty="0"/>
        </a:p>
      </dgm:t>
    </dgm:pt>
    <dgm:pt modelId="{518CC24E-4035-4B8A-A82C-EA8D78A041FF}" type="sibTrans" cxnId="{5CB019DC-D02B-4F72-8799-DCEC8949294E}">
      <dgm:prSet/>
      <dgm:spPr/>
      <dgm:t>
        <a:bodyPr/>
        <a:lstStyle/>
        <a:p>
          <a:endParaRPr lang="en-US"/>
        </a:p>
      </dgm:t>
    </dgm:pt>
    <dgm:pt modelId="{12F72430-90C8-46E7-9363-A8933111BAFD}">
      <dgm:prSet phldrT="[Text]" custT="1"/>
      <dgm:spPr/>
      <dgm:t>
        <a:bodyPr/>
        <a:lstStyle/>
        <a:p>
          <a:pPr algn="l"/>
          <a:r>
            <a:rPr lang="sr-Cyrl-RS" sz="1400" b="1" dirty="0"/>
            <a:t>Потребе буџетских корисника</a:t>
          </a:r>
          <a:endParaRPr lang="en-US" sz="1400" b="1" dirty="0"/>
        </a:p>
      </dgm:t>
    </dgm:pt>
    <dgm:pt modelId="{9324F21A-CF22-404B-991C-F0FAD04F1E1A}" type="parTrans" cxnId="{4EE02A3D-8F83-4292-A026-1515ED03FF36}">
      <dgm:prSet/>
      <dgm:spPr/>
      <dgm:t>
        <a:bodyPr/>
        <a:lstStyle/>
        <a:p>
          <a:endParaRPr lang="en-US" dirty="0"/>
        </a:p>
      </dgm:t>
    </dgm:pt>
    <dgm:pt modelId="{DF00040C-AB67-4D43-B520-7E02E511DCB9}" type="sibTrans" cxnId="{4EE02A3D-8F83-4292-A026-1515ED03FF36}">
      <dgm:prSet/>
      <dgm:spPr/>
      <dgm:t>
        <a:bodyPr/>
        <a:lstStyle/>
        <a:p>
          <a:endParaRPr lang="en-US"/>
        </a:p>
      </dgm:t>
    </dgm:pt>
    <dgm:pt modelId="{CACC7C31-0A19-4B77-8109-9AAB9EC25D20}">
      <dgm:prSet phldrT="[Text]" custT="1"/>
      <dgm:spPr/>
      <dgm:t>
        <a:bodyPr/>
        <a:lstStyle/>
        <a:p>
          <a:pPr algn="l"/>
          <a:r>
            <a:rPr lang="sr-Cyrl-RS" sz="1400" b="1" dirty="0" smtClean="0"/>
            <a:t>Започети пројекти из ранијих година</a:t>
          </a:r>
          <a:endParaRPr lang="en-US" sz="1400" b="1" dirty="0"/>
        </a:p>
      </dgm:t>
    </dgm:pt>
    <dgm:pt modelId="{F68F9F1A-A0AC-4627-BB76-A21CB9C16ACA}" type="parTrans" cxnId="{C3F3E9EA-BE7C-42FA-A974-B6909D195A40}">
      <dgm:prSet/>
      <dgm:spPr/>
      <dgm:t>
        <a:bodyPr/>
        <a:lstStyle/>
        <a:p>
          <a:endParaRPr lang="en-US" dirty="0"/>
        </a:p>
      </dgm:t>
    </dgm:pt>
    <dgm:pt modelId="{D22C3584-0D16-4A12-B343-F9C335256014}" type="sibTrans" cxnId="{C3F3E9EA-BE7C-42FA-A974-B6909D195A40}">
      <dgm:prSet/>
      <dgm:spPr/>
      <dgm:t>
        <a:bodyPr/>
        <a:lstStyle/>
        <a:p>
          <a:endParaRPr lang="en-US"/>
        </a:p>
      </dgm:t>
    </dgm:pt>
    <dgm:pt modelId="{24C9F698-7D4E-4709-8117-FB7CF1BB6ECA}">
      <dgm:prSet phldrT="[Text]" custT="1"/>
      <dgm:spPr/>
      <dgm:t>
        <a:bodyPr/>
        <a:lstStyle/>
        <a:p>
          <a:pPr algn="l"/>
          <a:r>
            <a:rPr lang="sr-Cyrl-RS" sz="1400" b="1" dirty="0"/>
            <a:t>Остварење прошлогодишњег буџета</a:t>
          </a:r>
          <a:endParaRPr lang="en-US" sz="1400" b="1" dirty="0"/>
        </a:p>
      </dgm:t>
    </dgm:pt>
    <dgm:pt modelId="{B764CED6-B38C-4590-855F-1F4460EB1A27}" type="parTrans" cxnId="{04C92B63-107A-49B7-9300-E9098DE5DF6A}">
      <dgm:prSet/>
      <dgm:spPr/>
      <dgm:t>
        <a:bodyPr/>
        <a:lstStyle/>
        <a:p>
          <a:endParaRPr lang="en-US" dirty="0"/>
        </a:p>
      </dgm:t>
    </dgm:pt>
    <dgm:pt modelId="{F823D820-3815-46B0-8D53-E3C09C351FFB}" type="sibTrans" cxnId="{04C92B63-107A-49B7-9300-E9098DE5DF6A}">
      <dgm:prSet/>
      <dgm:spPr/>
      <dgm:t>
        <a:bodyPr/>
        <a:lstStyle/>
        <a:p>
          <a:endParaRPr lang="en-US"/>
        </a:p>
      </dgm:t>
    </dgm:pt>
    <dgm:pt modelId="{25DAE38A-FD8C-46C3-B34D-A50FB369E7DF}" type="pres">
      <dgm:prSet presAssocID="{0E2CB039-CC31-48A4-8156-6B36281AE8EC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B26C9DD-3124-450D-81B6-4B010B30C520}" type="pres">
      <dgm:prSet presAssocID="{00360BBF-6709-42DA-A6DE-B8193ABE792F}" presName="root1" presStyleCnt="0"/>
      <dgm:spPr/>
    </dgm:pt>
    <dgm:pt modelId="{D1C52863-34A6-4E04-9740-6E0567681A8F}" type="pres">
      <dgm:prSet presAssocID="{00360BBF-6709-42DA-A6DE-B8193ABE792F}" presName="LevelOneTextNode" presStyleLbl="node0" presStyleIdx="0" presStyleCnt="1" custScaleX="265945" custScaleY="90176" custLinFactNeighborX="19390" custLinFactNeighborY="100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FBE3A7D-7CD3-413D-AA64-9100FA79E8D0}" type="pres">
      <dgm:prSet presAssocID="{00360BBF-6709-42DA-A6DE-B8193ABE792F}" presName="level2hierChild" presStyleCnt="0"/>
      <dgm:spPr/>
    </dgm:pt>
    <dgm:pt modelId="{25CF5DCC-0AE9-4D09-ABC1-8BE4D97FDFCB}" type="pres">
      <dgm:prSet presAssocID="{F2167233-387A-4C2A-92FA-201B800AF2E5}" presName="conn2-1" presStyleLbl="parChTrans1D2" presStyleIdx="0" presStyleCnt="5"/>
      <dgm:spPr/>
      <dgm:t>
        <a:bodyPr/>
        <a:lstStyle/>
        <a:p>
          <a:endParaRPr lang="en-US"/>
        </a:p>
      </dgm:t>
    </dgm:pt>
    <dgm:pt modelId="{61AA8207-A6A4-4905-9FD1-93C90724B340}" type="pres">
      <dgm:prSet presAssocID="{F2167233-387A-4C2A-92FA-201B800AF2E5}" presName="connTx" presStyleLbl="parChTrans1D2" presStyleIdx="0" presStyleCnt="5"/>
      <dgm:spPr/>
      <dgm:t>
        <a:bodyPr/>
        <a:lstStyle/>
        <a:p>
          <a:endParaRPr lang="en-US"/>
        </a:p>
      </dgm:t>
    </dgm:pt>
    <dgm:pt modelId="{E4E2AF43-D45C-43E2-8E5A-8B4F8328AA50}" type="pres">
      <dgm:prSet presAssocID="{0150A799-C83B-499D-BB9F-10C758CEFD9B}" presName="root2" presStyleCnt="0"/>
      <dgm:spPr/>
    </dgm:pt>
    <dgm:pt modelId="{AD67EDBF-32B4-495C-A262-4812FBE80932}" type="pres">
      <dgm:prSet presAssocID="{0150A799-C83B-499D-BB9F-10C758CEFD9B}" presName="LevelTwoTextNode" presStyleLbl="node2" presStyleIdx="0" presStyleCnt="5" custScaleX="250076" custScaleY="289610" custLinFactNeighborX="-3789" custLinFactNeighborY="-419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D88E36A-E711-4840-AED6-01651340FCD0}" type="pres">
      <dgm:prSet presAssocID="{0150A799-C83B-499D-BB9F-10C758CEFD9B}" presName="level3hierChild" presStyleCnt="0"/>
      <dgm:spPr/>
    </dgm:pt>
    <dgm:pt modelId="{F1903401-CDA9-4777-A04C-F19A89F110A0}" type="pres">
      <dgm:prSet presAssocID="{346E9DC4-0947-473F-AED9-9AECED92978F}" presName="conn2-1" presStyleLbl="parChTrans1D2" presStyleIdx="1" presStyleCnt="5"/>
      <dgm:spPr/>
      <dgm:t>
        <a:bodyPr/>
        <a:lstStyle/>
        <a:p>
          <a:endParaRPr lang="en-US"/>
        </a:p>
      </dgm:t>
    </dgm:pt>
    <dgm:pt modelId="{D23E054D-0742-441B-9D09-9EB576968A6E}" type="pres">
      <dgm:prSet presAssocID="{346E9DC4-0947-473F-AED9-9AECED92978F}" presName="connTx" presStyleLbl="parChTrans1D2" presStyleIdx="1" presStyleCnt="5"/>
      <dgm:spPr/>
      <dgm:t>
        <a:bodyPr/>
        <a:lstStyle/>
        <a:p>
          <a:endParaRPr lang="en-US"/>
        </a:p>
      </dgm:t>
    </dgm:pt>
    <dgm:pt modelId="{145ADC9F-A830-493F-9981-28A949B5D57E}" type="pres">
      <dgm:prSet presAssocID="{DA59984A-EA45-43D5-8622-7135015E39DC}" presName="root2" presStyleCnt="0"/>
      <dgm:spPr/>
    </dgm:pt>
    <dgm:pt modelId="{A288E7CD-845A-4B30-8D9E-0FCFF4059FF8}" type="pres">
      <dgm:prSet presAssocID="{DA59984A-EA45-43D5-8622-7135015E39DC}" presName="LevelTwoTextNode" presStyleLbl="node2" presStyleIdx="1" presStyleCnt="5" custScaleX="188329" custScaleY="9538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AF56EA1-EF0C-41F7-A64B-4E0DC746E609}" type="pres">
      <dgm:prSet presAssocID="{DA59984A-EA45-43D5-8622-7135015E39DC}" presName="level3hierChild" presStyleCnt="0"/>
      <dgm:spPr/>
    </dgm:pt>
    <dgm:pt modelId="{531482B3-13DA-4E77-8EF9-7A508768A321}" type="pres">
      <dgm:prSet presAssocID="{9324F21A-CF22-404B-991C-F0FAD04F1E1A}" presName="conn2-1" presStyleLbl="parChTrans1D2" presStyleIdx="2" presStyleCnt="5"/>
      <dgm:spPr/>
      <dgm:t>
        <a:bodyPr/>
        <a:lstStyle/>
        <a:p>
          <a:endParaRPr lang="en-US"/>
        </a:p>
      </dgm:t>
    </dgm:pt>
    <dgm:pt modelId="{92BF821D-14E3-40BB-B3C5-212A94A9CA22}" type="pres">
      <dgm:prSet presAssocID="{9324F21A-CF22-404B-991C-F0FAD04F1E1A}" presName="connTx" presStyleLbl="parChTrans1D2" presStyleIdx="2" presStyleCnt="5"/>
      <dgm:spPr/>
      <dgm:t>
        <a:bodyPr/>
        <a:lstStyle/>
        <a:p>
          <a:endParaRPr lang="en-US"/>
        </a:p>
      </dgm:t>
    </dgm:pt>
    <dgm:pt modelId="{CB322892-7746-46FA-9A5A-A13AAAB16AEB}" type="pres">
      <dgm:prSet presAssocID="{12F72430-90C8-46E7-9363-A8933111BAFD}" presName="root2" presStyleCnt="0"/>
      <dgm:spPr/>
    </dgm:pt>
    <dgm:pt modelId="{573F9BF2-AC82-43FC-A361-118085DB3D65}" type="pres">
      <dgm:prSet presAssocID="{12F72430-90C8-46E7-9363-A8933111BAFD}" presName="LevelTwoTextNode" presStyleLbl="node2" presStyleIdx="2" presStyleCnt="5" custScaleX="188642" custScaleY="4815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3F1B72F-BD92-4E4B-8B73-2DBC7440818F}" type="pres">
      <dgm:prSet presAssocID="{12F72430-90C8-46E7-9363-A8933111BAFD}" presName="level3hierChild" presStyleCnt="0"/>
      <dgm:spPr/>
    </dgm:pt>
    <dgm:pt modelId="{EE8B77DA-77C5-46AD-80A2-BD307CFE9F0A}" type="pres">
      <dgm:prSet presAssocID="{F68F9F1A-A0AC-4627-BB76-A21CB9C16ACA}" presName="conn2-1" presStyleLbl="parChTrans1D2" presStyleIdx="3" presStyleCnt="5"/>
      <dgm:spPr/>
      <dgm:t>
        <a:bodyPr/>
        <a:lstStyle/>
        <a:p>
          <a:endParaRPr lang="en-US"/>
        </a:p>
      </dgm:t>
    </dgm:pt>
    <dgm:pt modelId="{7E8E6685-0078-4B86-BC52-3A0FBAF76686}" type="pres">
      <dgm:prSet presAssocID="{F68F9F1A-A0AC-4627-BB76-A21CB9C16ACA}" presName="connTx" presStyleLbl="parChTrans1D2" presStyleIdx="3" presStyleCnt="5"/>
      <dgm:spPr/>
      <dgm:t>
        <a:bodyPr/>
        <a:lstStyle/>
        <a:p>
          <a:endParaRPr lang="en-US"/>
        </a:p>
      </dgm:t>
    </dgm:pt>
    <dgm:pt modelId="{4C9B0C12-D40F-4085-B321-C72DDFDB9D14}" type="pres">
      <dgm:prSet presAssocID="{CACC7C31-0A19-4B77-8109-9AAB9EC25D20}" presName="root2" presStyleCnt="0"/>
      <dgm:spPr/>
    </dgm:pt>
    <dgm:pt modelId="{B2DE3A8A-BA09-499F-9C72-0630724E4538}" type="pres">
      <dgm:prSet presAssocID="{CACC7C31-0A19-4B77-8109-9AAB9EC25D20}" presName="LevelTwoTextNode" presStyleLbl="node2" presStyleIdx="3" presStyleCnt="5" custScaleX="188676" custScaleY="4805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25055FE-8B42-4143-ADD3-8E6B554691DD}" type="pres">
      <dgm:prSet presAssocID="{CACC7C31-0A19-4B77-8109-9AAB9EC25D20}" presName="level3hierChild" presStyleCnt="0"/>
      <dgm:spPr/>
    </dgm:pt>
    <dgm:pt modelId="{69201674-1235-4FA7-9CBC-B675F6713E38}" type="pres">
      <dgm:prSet presAssocID="{B764CED6-B38C-4590-855F-1F4460EB1A27}" presName="conn2-1" presStyleLbl="parChTrans1D2" presStyleIdx="4" presStyleCnt="5"/>
      <dgm:spPr/>
      <dgm:t>
        <a:bodyPr/>
        <a:lstStyle/>
        <a:p>
          <a:endParaRPr lang="en-US"/>
        </a:p>
      </dgm:t>
    </dgm:pt>
    <dgm:pt modelId="{EE9BE54A-48D2-43A6-AD4C-394C0EDDA292}" type="pres">
      <dgm:prSet presAssocID="{B764CED6-B38C-4590-855F-1F4460EB1A27}" presName="connTx" presStyleLbl="parChTrans1D2" presStyleIdx="4" presStyleCnt="5"/>
      <dgm:spPr/>
      <dgm:t>
        <a:bodyPr/>
        <a:lstStyle/>
        <a:p>
          <a:endParaRPr lang="en-US"/>
        </a:p>
      </dgm:t>
    </dgm:pt>
    <dgm:pt modelId="{991F253B-0E4F-40EA-A604-E0113D6B712C}" type="pres">
      <dgm:prSet presAssocID="{24C9F698-7D4E-4709-8117-FB7CF1BB6ECA}" presName="root2" presStyleCnt="0"/>
      <dgm:spPr/>
    </dgm:pt>
    <dgm:pt modelId="{94F14A6F-3CD0-4A17-88D3-6F4D0EB2D4E6}" type="pres">
      <dgm:prSet presAssocID="{24C9F698-7D4E-4709-8117-FB7CF1BB6ECA}" presName="LevelTwoTextNode" presStyleLbl="node2" presStyleIdx="4" presStyleCnt="5" custScaleX="189623" custScaleY="4976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9A4DBB5-5792-469E-B23C-2F896481FC4D}" type="pres">
      <dgm:prSet presAssocID="{24C9F698-7D4E-4709-8117-FB7CF1BB6ECA}" presName="level3hierChild" presStyleCnt="0"/>
      <dgm:spPr/>
    </dgm:pt>
  </dgm:ptLst>
  <dgm:cxnLst>
    <dgm:cxn modelId="{40388A68-B94C-4A35-8C64-05C5C0A60913}" type="presOf" srcId="{F2167233-387A-4C2A-92FA-201B800AF2E5}" destId="{61AA8207-A6A4-4905-9FD1-93C90724B340}" srcOrd="1" destOrd="0" presId="urn:microsoft.com/office/officeart/2008/layout/HorizontalMultiLevelHierarchy"/>
    <dgm:cxn modelId="{EBEF4ADE-627A-4970-BBED-45B55431C879}" type="presOf" srcId="{F68F9F1A-A0AC-4627-BB76-A21CB9C16ACA}" destId="{EE8B77DA-77C5-46AD-80A2-BD307CFE9F0A}" srcOrd="0" destOrd="0" presId="urn:microsoft.com/office/officeart/2008/layout/HorizontalMultiLevelHierarchy"/>
    <dgm:cxn modelId="{296FDAD7-32B9-4AA6-AB43-27535B1CEDA1}" type="presOf" srcId="{B764CED6-B38C-4590-855F-1F4460EB1A27}" destId="{EE9BE54A-48D2-43A6-AD4C-394C0EDDA292}" srcOrd="1" destOrd="0" presId="urn:microsoft.com/office/officeart/2008/layout/HorizontalMultiLevelHierarchy"/>
    <dgm:cxn modelId="{2258ECB3-705E-4310-8AB9-ADAE767310BF}" srcId="{00360BBF-6709-42DA-A6DE-B8193ABE792F}" destId="{0150A799-C83B-499D-BB9F-10C758CEFD9B}" srcOrd="0" destOrd="0" parTransId="{F2167233-387A-4C2A-92FA-201B800AF2E5}" sibTransId="{C4F81D71-55D6-477B-91FF-B7E8CDA27FA4}"/>
    <dgm:cxn modelId="{D638D777-8D10-48F2-B9D8-6C3134F26FF3}" type="presOf" srcId="{00360BBF-6709-42DA-A6DE-B8193ABE792F}" destId="{D1C52863-34A6-4E04-9740-6E0567681A8F}" srcOrd="0" destOrd="0" presId="urn:microsoft.com/office/officeart/2008/layout/HorizontalMultiLevelHierarchy"/>
    <dgm:cxn modelId="{9435DEE7-B833-45BD-8BAB-C370E3ADA3A3}" type="presOf" srcId="{F2167233-387A-4C2A-92FA-201B800AF2E5}" destId="{25CF5DCC-0AE9-4D09-ABC1-8BE4D97FDFCB}" srcOrd="0" destOrd="0" presId="urn:microsoft.com/office/officeart/2008/layout/HorizontalMultiLevelHierarchy"/>
    <dgm:cxn modelId="{54DF95BD-B55C-478B-B176-94F45C467DEA}" type="presOf" srcId="{24C9F698-7D4E-4709-8117-FB7CF1BB6ECA}" destId="{94F14A6F-3CD0-4A17-88D3-6F4D0EB2D4E6}" srcOrd="0" destOrd="0" presId="urn:microsoft.com/office/officeart/2008/layout/HorizontalMultiLevelHierarchy"/>
    <dgm:cxn modelId="{04C92B63-107A-49B7-9300-E9098DE5DF6A}" srcId="{00360BBF-6709-42DA-A6DE-B8193ABE792F}" destId="{24C9F698-7D4E-4709-8117-FB7CF1BB6ECA}" srcOrd="4" destOrd="0" parTransId="{B764CED6-B38C-4590-855F-1F4460EB1A27}" sibTransId="{F823D820-3815-46B0-8D53-E3C09C351FFB}"/>
    <dgm:cxn modelId="{2C85DAA3-D0FC-43CA-9B0A-F73BC8EBF88D}" type="presOf" srcId="{9324F21A-CF22-404B-991C-F0FAD04F1E1A}" destId="{92BF821D-14E3-40BB-B3C5-212A94A9CA22}" srcOrd="1" destOrd="0" presId="urn:microsoft.com/office/officeart/2008/layout/HorizontalMultiLevelHierarchy"/>
    <dgm:cxn modelId="{C39D5786-DF54-4F2D-BB08-544A5A89AC42}" type="presOf" srcId="{DA59984A-EA45-43D5-8622-7135015E39DC}" destId="{A288E7CD-845A-4B30-8D9E-0FCFF4059FF8}" srcOrd="0" destOrd="0" presId="urn:microsoft.com/office/officeart/2008/layout/HorizontalMultiLevelHierarchy"/>
    <dgm:cxn modelId="{34283C31-8592-4422-A1A3-73AB4C9D03AC}" type="presOf" srcId="{346E9DC4-0947-473F-AED9-9AECED92978F}" destId="{F1903401-CDA9-4777-A04C-F19A89F110A0}" srcOrd="0" destOrd="0" presId="urn:microsoft.com/office/officeart/2008/layout/HorizontalMultiLevelHierarchy"/>
    <dgm:cxn modelId="{4EE02A3D-8F83-4292-A026-1515ED03FF36}" srcId="{00360BBF-6709-42DA-A6DE-B8193ABE792F}" destId="{12F72430-90C8-46E7-9363-A8933111BAFD}" srcOrd="2" destOrd="0" parTransId="{9324F21A-CF22-404B-991C-F0FAD04F1E1A}" sibTransId="{DF00040C-AB67-4D43-B520-7E02E511DCB9}"/>
    <dgm:cxn modelId="{5F3E36FB-962E-4D75-AA46-DDFDEC90684F}" type="presOf" srcId="{9324F21A-CF22-404B-991C-F0FAD04F1E1A}" destId="{531482B3-13DA-4E77-8EF9-7A508768A321}" srcOrd="0" destOrd="0" presId="urn:microsoft.com/office/officeart/2008/layout/HorizontalMultiLevelHierarchy"/>
    <dgm:cxn modelId="{E5279A4E-EE6C-4FFB-B246-5E27296AFE3A}" type="presOf" srcId="{12F72430-90C8-46E7-9363-A8933111BAFD}" destId="{573F9BF2-AC82-43FC-A361-118085DB3D65}" srcOrd="0" destOrd="0" presId="urn:microsoft.com/office/officeart/2008/layout/HorizontalMultiLevelHierarchy"/>
    <dgm:cxn modelId="{E2BD27D4-DAC4-4519-8D15-C28EE4B2AB17}" type="presOf" srcId="{CACC7C31-0A19-4B77-8109-9AAB9EC25D20}" destId="{B2DE3A8A-BA09-499F-9C72-0630724E4538}" srcOrd="0" destOrd="0" presId="urn:microsoft.com/office/officeart/2008/layout/HorizontalMultiLevelHierarchy"/>
    <dgm:cxn modelId="{01BF0D4B-39BD-418F-9FD8-FA1BCFA1191B}" type="presOf" srcId="{0150A799-C83B-499D-BB9F-10C758CEFD9B}" destId="{AD67EDBF-32B4-495C-A262-4812FBE80932}" srcOrd="0" destOrd="0" presId="urn:microsoft.com/office/officeart/2008/layout/HorizontalMultiLevelHierarchy"/>
    <dgm:cxn modelId="{CFDBCFE1-4797-458E-A0CF-256D1699DCBD}" srcId="{0E2CB039-CC31-48A4-8156-6B36281AE8EC}" destId="{00360BBF-6709-42DA-A6DE-B8193ABE792F}" srcOrd="0" destOrd="0" parTransId="{F529A454-219A-454C-B138-14C3B361B39F}" sibTransId="{B5AC9C0B-1D20-4957-A866-89ED18231A73}"/>
    <dgm:cxn modelId="{5CB019DC-D02B-4F72-8799-DCEC8949294E}" srcId="{00360BBF-6709-42DA-A6DE-B8193ABE792F}" destId="{DA59984A-EA45-43D5-8622-7135015E39DC}" srcOrd="1" destOrd="0" parTransId="{346E9DC4-0947-473F-AED9-9AECED92978F}" sibTransId="{518CC24E-4035-4B8A-A82C-EA8D78A041FF}"/>
    <dgm:cxn modelId="{200F0BB4-194A-4F9E-8035-F09C349D5691}" type="presOf" srcId="{346E9DC4-0947-473F-AED9-9AECED92978F}" destId="{D23E054D-0742-441B-9D09-9EB576968A6E}" srcOrd="1" destOrd="0" presId="urn:microsoft.com/office/officeart/2008/layout/HorizontalMultiLevelHierarchy"/>
    <dgm:cxn modelId="{C3F3E9EA-BE7C-42FA-A974-B6909D195A40}" srcId="{00360BBF-6709-42DA-A6DE-B8193ABE792F}" destId="{CACC7C31-0A19-4B77-8109-9AAB9EC25D20}" srcOrd="3" destOrd="0" parTransId="{F68F9F1A-A0AC-4627-BB76-A21CB9C16ACA}" sibTransId="{D22C3584-0D16-4A12-B343-F9C335256014}"/>
    <dgm:cxn modelId="{576C8ACB-F866-4817-A9DB-50D6A32736E8}" type="presOf" srcId="{F68F9F1A-A0AC-4627-BB76-A21CB9C16ACA}" destId="{7E8E6685-0078-4B86-BC52-3A0FBAF76686}" srcOrd="1" destOrd="0" presId="urn:microsoft.com/office/officeart/2008/layout/HorizontalMultiLevelHierarchy"/>
    <dgm:cxn modelId="{95AB8CFE-8FB4-44AD-859A-6210B1783C5C}" type="presOf" srcId="{0E2CB039-CC31-48A4-8156-6B36281AE8EC}" destId="{25DAE38A-FD8C-46C3-B34D-A50FB369E7DF}" srcOrd="0" destOrd="0" presId="urn:microsoft.com/office/officeart/2008/layout/HorizontalMultiLevelHierarchy"/>
    <dgm:cxn modelId="{FB5A4DD2-91D2-40A1-813C-E41EC57616AE}" type="presOf" srcId="{B764CED6-B38C-4590-855F-1F4460EB1A27}" destId="{69201674-1235-4FA7-9CBC-B675F6713E38}" srcOrd="0" destOrd="0" presId="urn:microsoft.com/office/officeart/2008/layout/HorizontalMultiLevelHierarchy"/>
    <dgm:cxn modelId="{F43F3809-C85D-45B0-8B1F-A48A2240F7FD}" type="presParOf" srcId="{25DAE38A-FD8C-46C3-B34D-A50FB369E7DF}" destId="{CB26C9DD-3124-450D-81B6-4B010B30C520}" srcOrd="0" destOrd="0" presId="urn:microsoft.com/office/officeart/2008/layout/HorizontalMultiLevelHierarchy"/>
    <dgm:cxn modelId="{2944E46B-0331-4BCB-A798-32B203C58265}" type="presParOf" srcId="{CB26C9DD-3124-450D-81B6-4B010B30C520}" destId="{D1C52863-34A6-4E04-9740-6E0567681A8F}" srcOrd="0" destOrd="0" presId="urn:microsoft.com/office/officeart/2008/layout/HorizontalMultiLevelHierarchy"/>
    <dgm:cxn modelId="{F2729F2A-A943-4A2C-87AA-9EA209FBF982}" type="presParOf" srcId="{CB26C9DD-3124-450D-81B6-4B010B30C520}" destId="{CFBE3A7D-7CD3-413D-AA64-9100FA79E8D0}" srcOrd="1" destOrd="0" presId="urn:microsoft.com/office/officeart/2008/layout/HorizontalMultiLevelHierarchy"/>
    <dgm:cxn modelId="{BEF379DB-5DFA-4386-AFDB-5F4C6BAEF77C}" type="presParOf" srcId="{CFBE3A7D-7CD3-413D-AA64-9100FA79E8D0}" destId="{25CF5DCC-0AE9-4D09-ABC1-8BE4D97FDFCB}" srcOrd="0" destOrd="0" presId="urn:microsoft.com/office/officeart/2008/layout/HorizontalMultiLevelHierarchy"/>
    <dgm:cxn modelId="{6B6EE897-CB21-494F-A275-3F65B2330CD8}" type="presParOf" srcId="{25CF5DCC-0AE9-4D09-ABC1-8BE4D97FDFCB}" destId="{61AA8207-A6A4-4905-9FD1-93C90724B340}" srcOrd="0" destOrd="0" presId="urn:microsoft.com/office/officeart/2008/layout/HorizontalMultiLevelHierarchy"/>
    <dgm:cxn modelId="{71C16420-94D0-4C4D-8826-0C65D893AC5A}" type="presParOf" srcId="{CFBE3A7D-7CD3-413D-AA64-9100FA79E8D0}" destId="{E4E2AF43-D45C-43E2-8E5A-8B4F8328AA50}" srcOrd="1" destOrd="0" presId="urn:microsoft.com/office/officeart/2008/layout/HorizontalMultiLevelHierarchy"/>
    <dgm:cxn modelId="{BF712BFE-C950-41CA-87C5-31BDD02EDEE5}" type="presParOf" srcId="{E4E2AF43-D45C-43E2-8E5A-8B4F8328AA50}" destId="{AD67EDBF-32B4-495C-A262-4812FBE80932}" srcOrd="0" destOrd="0" presId="urn:microsoft.com/office/officeart/2008/layout/HorizontalMultiLevelHierarchy"/>
    <dgm:cxn modelId="{7147CEBD-6915-4195-841E-7CD7DE6F33E4}" type="presParOf" srcId="{E4E2AF43-D45C-43E2-8E5A-8B4F8328AA50}" destId="{BD88E36A-E711-4840-AED6-01651340FCD0}" srcOrd="1" destOrd="0" presId="urn:microsoft.com/office/officeart/2008/layout/HorizontalMultiLevelHierarchy"/>
    <dgm:cxn modelId="{0A8A22A4-4EDA-4689-B0A9-1198A9E56F06}" type="presParOf" srcId="{CFBE3A7D-7CD3-413D-AA64-9100FA79E8D0}" destId="{F1903401-CDA9-4777-A04C-F19A89F110A0}" srcOrd="2" destOrd="0" presId="urn:microsoft.com/office/officeart/2008/layout/HorizontalMultiLevelHierarchy"/>
    <dgm:cxn modelId="{933306AF-1DFB-4BB3-9D7E-EFC678BAAB07}" type="presParOf" srcId="{F1903401-CDA9-4777-A04C-F19A89F110A0}" destId="{D23E054D-0742-441B-9D09-9EB576968A6E}" srcOrd="0" destOrd="0" presId="urn:microsoft.com/office/officeart/2008/layout/HorizontalMultiLevelHierarchy"/>
    <dgm:cxn modelId="{5944B083-DBD5-40A0-A7C2-97EE7928F409}" type="presParOf" srcId="{CFBE3A7D-7CD3-413D-AA64-9100FA79E8D0}" destId="{145ADC9F-A830-493F-9981-28A949B5D57E}" srcOrd="3" destOrd="0" presId="urn:microsoft.com/office/officeart/2008/layout/HorizontalMultiLevelHierarchy"/>
    <dgm:cxn modelId="{0CA230BB-4CD5-404C-BE9F-5BC1C225C2EE}" type="presParOf" srcId="{145ADC9F-A830-493F-9981-28A949B5D57E}" destId="{A288E7CD-845A-4B30-8D9E-0FCFF4059FF8}" srcOrd="0" destOrd="0" presId="urn:microsoft.com/office/officeart/2008/layout/HorizontalMultiLevelHierarchy"/>
    <dgm:cxn modelId="{3E6A55AD-4F8D-47D7-9596-9A9228B677C8}" type="presParOf" srcId="{145ADC9F-A830-493F-9981-28A949B5D57E}" destId="{8AF56EA1-EF0C-41F7-A64B-4E0DC746E609}" srcOrd="1" destOrd="0" presId="urn:microsoft.com/office/officeart/2008/layout/HorizontalMultiLevelHierarchy"/>
    <dgm:cxn modelId="{09BC75D1-9083-4561-85C8-75AF4AA86828}" type="presParOf" srcId="{CFBE3A7D-7CD3-413D-AA64-9100FA79E8D0}" destId="{531482B3-13DA-4E77-8EF9-7A508768A321}" srcOrd="4" destOrd="0" presId="urn:microsoft.com/office/officeart/2008/layout/HorizontalMultiLevelHierarchy"/>
    <dgm:cxn modelId="{4EAC49D4-BDB5-4EB2-8578-C2E070F88431}" type="presParOf" srcId="{531482B3-13DA-4E77-8EF9-7A508768A321}" destId="{92BF821D-14E3-40BB-B3C5-212A94A9CA22}" srcOrd="0" destOrd="0" presId="urn:microsoft.com/office/officeart/2008/layout/HorizontalMultiLevelHierarchy"/>
    <dgm:cxn modelId="{D8757985-95D4-41F4-9DDE-14544475857D}" type="presParOf" srcId="{CFBE3A7D-7CD3-413D-AA64-9100FA79E8D0}" destId="{CB322892-7746-46FA-9A5A-A13AAAB16AEB}" srcOrd="5" destOrd="0" presId="urn:microsoft.com/office/officeart/2008/layout/HorizontalMultiLevelHierarchy"/>
    <dgm:cxn modelId="{73C89E73-4139-434D-87AD-ADAD0C59E908}" type="presParOf" srcId="{CB322892-7746-46FA-9A5A-A13AAAB16AEB}" destId="{573F9BF2-AC82-43FC-A361-118085DB3D65}" srcOrd="0" destOrd="0" presId="urn:microsoft.com/office/officeart/2008/layout/HorizontalMultiLevelHierarchy"/>
    <dgm:cxn modelId="{88F62846-FA46-46DD-9A34-88ED39FBC415}" type="presParOf" srcId="{CB322892-7746-46FA-9A5A-A13AAAB16AEB}" destId="{83F1B72F-BD92-4E4B-8B73-2DBC7440818F}" srcOrd="1" destOrd="0" presId="urn:microsoft.com/office/officeart/2008/layout/HorizontalMultiLevelHierarchy"/>
    <dgm:cxn modelId="{8F20CA88-25B3-4493-842E-3AFF0C66C0F8}" type="presParOf" srcId="{CFBE3A7D-7CD3-413D-AA64-9100FA79E8D0}" destId="{EE8B77DA-77C5-46AD-80A2-BD307CFE9F0A}" srcOrd="6" destOrd="0" presId="urn:microsoft.com/office/officeart/2008/layout/HorizontalMultiLevelHierarchy"/>
    <dgm:cxn modelId="{46BD5FA2-135F-4D9F-8AF7-F80EFFC323A9}" type="presParOf" srcId="{EE8B77DA-77C5-46AD-80A2-BD307CFE9F0A}" destId="{7E8E6685-0078-4B86-BC52-3A0FBAF76686}" srcOrd="0" destOrd="0" presId="urn:microsoft.com/office/officeart/2008/layout/HorizontalMultiLevelHierarchy"/>
    <dgm:cxn modelId="{46BBF2DE-5F5D-431F-8623-48417D871D57}" type="presParOf" srcId="{CFBE3A7D-7CD3-413D-AA64-9100FA79E8D0}" destId="{4C9B0C12-D40F-4085-B321-C72DDFDB9D14}" srcOrd="7" destOrd="0" presId="urn:microsoft.com/office/officeart/2008/layout/HorizontalMultiLevelHierarchy"/>
    <dgm:cxn modelId="{7CBD2BF3-D51D-4346-927D-53D4E821F69D}" type="presParOf" srcId="{4C9B0C12-D40F-4085-B321-C72DDFDB9D14}" destId="{B2DE3A8A-BA09-499F-9C72-0630724E4538}" srcOrd="0" destOrd="0" presId="urn:microsoft.com/office/officeart/2008/layout/HorizontalMultiLevelHierarchy"/>
    <dgm:cxn modelId="{39EEF601-0469-429F-A54A-4FBE9BDF5D36}" type="presParOf" srcId="{4C9B0C12-D40F-4085-B321-C72DDFDB9D14}" destId="{225055FE-8B42-4143-ADD3-8E6B554691DD}" srcOrd="1" destOrd="0" presId="urn:microsoft.com/office/officeart/2008/layout/HorizontalMultiLevelHierarchy"/>
    <dgm:cxn modelId="{144FBA39-8477-41EA-916B-954C479349CC}" type="presParOf" srcId="{CFBE3A7D-7CD3-413D-AA64-9100FA79E8D0}" destId="{69201674-1235-4FA7-9CBC-B675F6713E38}" srcOrd="8" destOrd="0" presId="urn:microsoft.com/office/officeart/2008/layout/HorizontalMultiLevelHierarchy"/>
    <dgm:cxn modelId="{92AA3B83-8E15-4435-BF74-F86C5A05BEEA}" type="presParOf" srcId="{69201674-1235-4FA7-9CBC-B675F6713E38}" destId="{EE9BE54A-48D2-43A6-AD4C-394C0EDDA292}" srcOrd="0" destOrd="0" presId="urn:microsoft.com/office/officeart/2008/layout/HorizontalMultiLevelHierarchy"/>
    <dgm:cxn modelId="{C84FC69F-3CC3-4003-801C-5D64B1129CD7}" type="presParOf" srcId="{CFBE3A7D-7CD3-413D-AA64-9100FA79E8D0}" destId="{991F253B-0E4F-40EA-A604-E0113D6B712C}" srcOrd="9" destOrd="0" presId="urn:microsoft.com/office/officeart/2008/layout/HorizontalMultiLevelHierarchy"/>
    <dgm:cxn modelId="{24ABB6DB-8CD6-4C64-8306-CBA70F65EC0F}" type="presParOf" srcId="{991F253B-0E4F-40EA-A604-E0113D6B712C}" destId="{94F14A6F-3CD0-4A17-88D3-6F4D0EB2D4E6}" srcOrd="0" destOrd="0" presId="urn:microsoft.com/office/officeart/2008/layout/HorizontalMultiLevelHierarchy"/>
    <dgm:cxn modelId="{41ACFB4D-7855-49B0-ADAF-C505E803E4F5}" type="presParOf" srcId="{991F253B-0E4F-40EA-A604-E0113D6B712C}" destId="{29A4DBB5-5792-469E-B23C-2F896481FC4D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28ECFAC-63B3-40F0-9E03-B31D365E432C}" type="doc">
      <dgm:prSet loTypeId="urn:microsoft.com/office/officeart/2005/8/layout/equati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67740A1-931A-404E-B8A7-DCAB60009AEA}">
      <dgm:prSet phldrT="[Text]" custT="1"/>
      <dgm:spPr/>
      <dgm:t>
        <a:bodyPr/>
        <a:lstStyle/>
        <a:p>
          <a:r>
            <a:rPr lang="sr-Cyrl-RS" sz="700" dirty="0" smtClean="0"/>
            <a:t>Трансфери и дотације</a:t>
          </a:r>
          <a:r>
            <a:rPr lang="en-GB" sz="700" dirty="0" smtClean="0"/>
            <a:t> </a:t>
          </a:r>
          <a:endParaRPr lang="sr-Cyrl-RS" sz="700" dirty="0" smtClean="0"/>
        </a:p>
        <a:p>
          <a:r>
            <a:rPr lang="sr-Cyrl-RS" sz="700" dirty="0" smtClean="0"/>
            <a:t>45,600,000.00</a:t>
          </a:r>
          <a:endParaRPr lang="en-US" sz="700" dirty="0"/>
        </a:p>
      </dgm:t>
    </dgm:pt>
    <dgm:pt modelId="{0643A071-2AC8-4124-916D-3A8BE5775A6D}" type="parTrans" cxnId="{B1A00774-0D3C-406F-9413-9997B0306F44}">
      <dgm:prSet/>
      <dgm:spPr/>
      <dgm:t>
        <a:bodyPr/>
        <a:lstStyle/>
        <a:p>
          <a:endParaRPr lang="en-US"/>
        </a:p>
      </dgm:t>
    </dgm:pt>
    <dgm:pt modelId="{097825AB-8F2B-4EF3-ABE1-7DCEF8027B99}" type="sibTrans" cxnId="{B1A00774-0D3C-406F-9413-9997B0306F44}">
      <dgm:prSet/>
      <dgm:spPr/>
      <dgm:t>
        <a:bodyPr/>
        <a:lstStyle/>
        <a:p>
          <a:endParaRPr lang="en-US" dirty="0"/>
        </a:p>
      </dgm:t>
    </dgm:pt>
    <dgm:pt modelId="{1F884CF4-1E4C-423F-AE7B-0BAC3D97360D}">
      <dgm:prSet custT="1"/>
      <dgm:spPr/>
      <dgm:t>
        <a:bodyPr/>
        <a:lstStyle/>
        <a:p>
          <a:r>
            <a:rPr lang="sr-Cyrl-RS" sz="700" dirty="0" smtClean="0"/>
            <a:t>Порески приходи</a:t>
          </a:r>
        </a:p>
        <a:p>
          <a:r>
            <a:rPr lang="sr-Cyrl-RS" sz="700" dirty="0" smtClean="0"/>
            <a:t>116,550,</a:t>
          </a:r>
          <a:r>
            <a:rPr lang="en-GB" sz="700" dirty="0" smtClean="0"/>
            <a:t>7</a:t>
          </a:r>
          <a:r>
            <a:rPr lang="sr-Cyrl-RS" sz="700" dirty="0" smtClean="0"/>
            <a:t>14</a:t>
          </a:r>
          <a:r>
            <a:rPr lang="en-US" sz="700" dirty="0" smtClean="0"/>
            <a:t>.00</a:t>
          </a:r>
          <a:endParaRPr lang="en-US" sz="700" dirty="0"/>
        </a:p>
      </dgm:t>
    </dgm:pt>
    <dgm:pt modelId="{B54F7004-6983-4114-82DE-5ADF4FEF4D02}" type="parTrans" cxnId="{70C4B168-53EF-4508-8C4E-A3F87A5F97DE}">
      <dgm:prSet/>
      <dgm:spPr/>
      <dgm:t>
        <a:bodyPr/>
        <a:lstStyle/>
        <a:p>
          <a:endParaRPr lang="en-US"/>
        </a:p>
      </dgm:t>
    </dgm:pt>
    <dgm:pt modelId="{1B723845-E0D1-4671-AE0F-32E0821595D7}" type="sibTrans" cxnId="{70C4B168-53EF-4508-8C4E-A3F87A5F97DE}">
      <dgm:prSet/>
      <dgm:spPr/>
      <dgm:t>
        <a:bodyPr/>
        <a:lstStyle/>
        <a:p>
          <a:endParaRPr lang="en-US" dirty="0"/>
        </a:p>
      </dgm:t>
    </dgm:pt>
    <dgm:pt modelId="{5D916380-7CCF-449D-BDCA-87F1203B910F}">
      <dgm:prSet/>
      <dgm:spPr/>
      <dgm:t>
        <a:bodyPr/>
        <a:lstStyle/>
        <a:p>
          <a:r>
            <a:rPr lang="sr-Cyrl-RS" dirty="0" smtClean="0"/>
            <a:t>Укупан буџет општине  176,750,714.00</a:t>
          </a:r>
          <a:endParaRPr lang="en-US" dirty="0"/>
        </a:p>
      </dgm:t>
    </dgm:pt>
    <dgm:pt modelId="{E3179843-4FD0-4AAE-8FDA-20377EE9CE47}" type="parTrans" cxnId="{45230F1C-4F30-4BC4-8CA9-D4F277A67D18}">
      <dgm:prSet/>
      <dgm:spPr/>
      <dgm:t>
        <a:bodyPr/>
        <a:lstStyle/>
        <a:p>
          <a:endParaRPr lang="en-US"/>
        </a:p>
      </dgm:t>
    </dgm:pt>
    <dgm:pt modelId="{F84FBBAF-F0C0-4082-BF63-A09B496159AA}" type="sibTrans" cxnId="{45230F1C-4F30-4BC4-8CA9-D4F277A67D18}">
      <dgm:prSet/>
      <dgm:spPr/>
      <dgm:t>
        <a:bodyPr/>
        <a:lstStyle/>
        <a:p>
          <a:endParaRPr lang="en-US"/>
        </a:p>
      </dgm:t>
    </dgm:pt>
    <dgm:pt modelId="{258C614E-C25D-47E8-BC69-ECC42BFEC5CC}">
      <dgm:prSet custT="1"/>
      <dgm:spPr/>
      <dgm:t>
        <a:bodyPr/>
        <a:lstStyle/>
        <a:p>
          <a:r>
            <a:rPr lang="sr-Cyrl-RS" sz="800" dirty="0" smtClean="0"/>
            <a:t>Непорески приходи</a:t>
          </a:r>
        </a:p>
        <a:p>
          <a:r>
            <a:rPr lang="sr-Cyrl-RS" sz="800" dirty="0" smtClean="0"/>
            <a:t>4,500,000.00</a:t>
          </a:r>
          <a:endParaRPr lang="en-US" sz="800" dirty="0"/>
        </a:p>
      </dgm:t>
    </dgm:pt>
    <dgm:pt modelId="{44AA7FFE-EC5D-4B4A-A884-0D1E57526835}" type="sibTrans" cxnId="{9FE065B6-BAF0-45E0-96C4-FBC1763BA102}">
      <dgm:prSet/>
      <dgm:spPr/>
      <dgm:t>
        <a:bodyPr/>
        <a:lstStyle/>
        <a:p>
          <a:endParaRPr lang="en-US" dirty="0"/>
        </a:p>
      </dgm:t>
    </dgm:pt>
    <dgm:pt modelId="{0EE00226-4F18-428E-857D-BB8AB5FED661}" type="parTrans" cxnId="{9FE065B6-BAF0-45E0-96C4-FBC1763BA102}">
      <dgm:prSet/>
      <dgm:spPr/>
      <dgm:t>
        <a:bodyPr/>
        <a:lstStyle/>
        <a:p>
          <a:endParaRPr lang="en-US"/>
        </a:p>
      </dgm:t>
    </dgm:pt>
    <dgm:pt modelId="{AF64D958-6CAA-4515-B143-05A4C09B15A2}">
      <dgm:prSet custT="1"/>
      <dgm:spPr/>
      <dgm:t>
        <a:bodyPr/>
        <a:lstStyle/>
        <a:p>
          <a:r>
            <a:rPr lang="sr-Cyrl-RS" sz="700" b="0" dirty="0" smtClean="0">
              <a:solidFill>
                <a:schemeClr val="tx1"/>
              </a:solidFill>
            </a:rPr>
            <a:t>Меморандумске ставке</a:t>
          </a:r>
        </a:p>
        <a:p>
          <a:r>
            <a:rPr lang="en-GB" sz="700" b="0" dirty="0" smtClean="0">
              <a:solidFill>
                <a:schemeClr val="tx1"/>
              </a:solidFill>
            </a:rPr>
            <a:t>1</a:t>
          </a:r>
          <a:r>
            <a:rPr lang="sr-Cyrl-RS" sz="700" b="0" dirty="0" smtClean="0">
              <a:solidFill>
                <a:schemeClr val="tx1"/>
              </a:solidFill>
            </a:rPr>
            <a:t>00,000.00</a:t>
          </a:r>
        </a:p>
      </dgm:t>
    </dgm:pt>
    <dgm:pt modelId="{10110B02-94D9-478B-ADB7-997A19762879}" type="parTrans" cxnId="{A07EF3DE-7DD9-48C5-89EE-0E29FD6BAC92}">
      <dgm:prSet/>
      <dgm:spPr/>
      <dgm:t>
        <a:bodyPr/>
        <a:lstStyle/>
        <a:p>
          <a:endParaRPr lang="en-GB"/>
        </a:p>
      </dgm:t>
    </dgm:pt>
    <dgm:pt modelId="{76F68AA6-9F83-4C9E-9ABA-D724BD76343F}" type="sibTrans" cxnId="{A07EF3DE-7DD9-48C5-89EE-0E29FD6BAC92}">
      <dgm:prSet/>
      <dgm:spPr/>
      <dgm:t>
        <a:bodyPr/>
        <a:lstStyle/>
        <a:p>
          <a:endParaRPr lang="en-GB"/>
        </a:p>
      </dgm:t>
    </dgm:pt>
    <dgm:pt modelId="{C3030F28-0D25-4DB1-AE63-C0470B2D9530}">
      <dgm:prSet custT="1"/>
      <dgm:spPr/>
      <dgm:t>
        <a:bodyPr/>
        <a:lstStyle/>
        <a:p>
          <a:r>
            <a:rPr lang="sr-Cyrl-RS" sz="700" b="0" dirty="0" smtClean="0">
              <a:solidFill>
                <a:schemeClr val="tx1"/>
              </a:solidFill>
            </a:rPr>
            <a:t>Неутрошена ср. из ранијих година</a:t>
          </a:r>
          <a:endParaRPr lang="en-GB" sz="700" b="0" dirty="0" smtClean="0">
            <a:solidFill>
              <a:schemeClr val="tx1"/>
            </a:solidFill>
          </a:endParaRPr>
        </a:p>
        <a:p>
          <a:r>
            <a:rPr lang="en-GB" sz="700" b="0" dirty="0" smtClean="0">
              <a:solidFill>
                <a:schemeClr val="tx1"/>
              </a:solidFill>
            </a:rPr>
            <a:t>10,000,000.00</a:t>
          </a:r>
          <a:endParaRPr lang="sr-Cyrl-RS" sz="700" b="0" dirty="0" smtClean="0">
            <a:solidFill>
              <a:schemeClr val="tx1"/>
            </a:solidFill>
          </a:endParaRPr>
        </a:p>
      </dgm:t>
    </dgm:pt>
    <dgm:pt modelId="{17A36237-9599-4AC8-A294-3DF614C5C54B}" type="parTrans" cxnId="{527D2BF9-007E-4B0E-91CA-E16BDBF37657}">
      <dgm:prSet/>
      <dgm:spPr/>
      <dgm:t>
        <a:bodyPr/>
        <a:lstStyle/>
        <a:p>
          <a:endParaRPr lang="en-GB"/>
        </a:p>
      </dgm:t>
    </dgm:pt>
    <dgm:pt modelId="{41385FFA-3B65-4EBE-AC86-857818912742}" type="sibTrans" cxnId="{527D2BF9-007E-4B0E-91CA-E16BDBF37657}">
      <dgm:prSet/>
      <dgm:spPr/>
      <dgm:t>
        <a:bodyPr/>
        <a:lstStyle/>
        <a:p>
          <a:endParaRPr lang="en-GB"/>
        </a:p>
      </dgm:t>
    </dgm:pt>
    <dgm:pt modelId="{688A0EC4-0F6D-4987-959D-CA5F27B3CF24}" type="pres">
      <dgm:prSet presAssocID="{028ECFAC-63B3-40F0-9E03-B31D365E432C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96E659A-663E-485D-BF89-FD74BE74A5C4}" type="pres">
      <dgm:prSet presAssocID="{1F884CF4-1E4C-423F-AE7B-0BAC3D97360D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78071E-3EA3-4945-922C-AE021F34276A}" type="pres">
      <dgm:prSet presAssocID="{1B723845-E0D1-4671-AE0F-32E0821595D7}" presName="spacerL" presStyleCnt="0"/>
      <dgm:spPr/>
      <dgm:t>
        <a:bodyPr/>
        <a:lstStyle/>
        <a:p>
          <a:endParaRPr lang="en-GB"/>
        </a:p>
      </dgm:t>
    </dgm:pt>
    <dgm:pt modelId="{98F3E7AB-6934-48FA-B82F-FBEAF1B2375D}" type="pres">
      <dgm:prSet presAssocID="{1B723845-E0D1-4671-AE0F-32E0821595D7}" presName="sibTrans" presStyleLbl="sibTrans2D1" presStyleIdx="0" presStyleCnt="5"/>
      <dgm:spPr/>
      <dgm:t>
        <a:bodyPr/>
        <a:lstStyle/>
        <a:p>
          <a:endParaRPr lang="en-US"/>
        </a:p>
      </dgm:t>
    </dgm:pt>
    <dgm:pt modelId="{F9CA65E4-8785-4412-A513-0A2695416EE5}" type="pres">
      <dgm:prSet presAssocID="{1B723845-E0D1-4671-AE0F-32E0821595D7}" presName="spacerR" presStyleCnt="0"/>
      <dgm:spPr/>
      <dgm:t>
        <a:bodyPr/>
        <a:lstStyle/>
        <a:p>
          <a:endParaRPr lang="en-GB"/>
        </a:p>
      </dgm:t>
    </dgm:pt>
    <dgm:pt modelId="{856F1F1E-1C9F-4265-8583-07E98F2F0365}" type="pres">
      <dgm:prSet presAssocID="{C3030F28-0D25-4DB1-AE63-C0470B2D9530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3A3D184-7C83-4CF8-AF4D-B3689A974954}" type="pres">
      <dgm:prSet presAssocID="{41385FFA-3B65-4EBE-AC86-857818912742}" presName="spacerL" presStyleCnt="0"/>
      <dgm:spPr/>
    </dgm:pt>
    <dgm:pt modelId="{49FE6571-A146-4254-BB18-0A151C452EB6}" type="pres">
      <dgm:prSet presAssocID="{41385FFA-3B65-4EBE-AC86-857818912742}" presName="sibTrans" presStyleLbl="sibTrans2D1" presStyleIdx="1" presStyleCnt="5"/>
      <dgm:spPr/>
      <dgm:t>
        <a:bodyPr/>
        <a:lstStyle/>
        <a:p>
          <a:endParaRPr lang="en-GB"/>
        </a:p>
      </dgm:t>
    </dgm:pt>
    <dgm:pt modelId="{D86CBB57-FD3F-45F2-BD4A-B726AD9D2350}" type="pres">
      <dgm:prSet presAssocID="{41385FFA-3B65-4EBE-AC86-857818912742}" presName="spacerR" presStyleCnt="0"/>
      <dgm:spPr/>
    </dgm:pt>
    <dgm:pt modelId="{297E2002-B9F6-4BE1-B47E-D1E0645D444B}" type="pres">
      <dgm:prSet presAssocID="{AF64D958-6CAA-4515-B143-05A4C09B15A2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5F16226-7103-4ECF-B9B9-DF5A2271CA23}" type="pres">
      <dgm:prSet presAssocID="{76F68AA6-9F83-4C9E-9ABA-D724BD76343F}" presName="spacerL" presStyleCnt="0"/>
      <dgm:spPr/>
    </dgm:pt>
    <dgm:pt modelId="{BC32BB29-91A4-4714-8EAD-2B996E91BF29}" type="pres">
      <dgm:prSet presAssocID="{76F68AA6-9F83-4C9E-9ABA-D724BD76343F}" presName="sibTrans" presStyleLbl="sibTrans2D1" presStyleIdx="2" presStyleCnt="5"/>
      <dgm:spPr/>
      <dgm:t>
        <a:bodyPr/>
        <a:lstStyle/>
        <a:p>
          <a:endParaRPr lang="en-GB"/>
        </a:p>
      </dgm:t>
    </dgm:pt>
    <dgm:pt modelId="{867317EB-56F0-49D7-83CC-920AB5452754}" type="pres">
      <dgm:prSet presAssocID="{76F68AA6-9F83-4C9E-9ABA-D724BD76343F}" presName="spacerR" presStyleCnt="0"/>
      <dgm:spPr/>
    </dgm:pt>
    <dgm:pt modelId="{2F60A798-586E-4E47-B649-25F047F36835}" type="pres">
      <dgm:prSet presAssocID="{258C614E-C25D-47E8-BC69-ECC42BFEC5CC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0D06A4-272D-4E58-B7CB-EB8C424E859B}" type="pres">
      <dgm:prSet presAssocID="{44AA7FFE-EC5D-4B4A-A884-0D1E57526835}" presName="spacerL" presStyleCnt="0"/>
      <dgm:spPr/>
      <dgm:t>
        <a:bodyPr/>
        <a:lstStyle/>
        <a:p>
          <a:endParaRPr lang="en-GB"/>
        </a:p>
      </dgm:t>
    </dgm:pt>
    <dgm:pt modelId="{41F09F99-3DCC-47E4-9188-F7D103A1F6E3}" type="pres">
      <dgm:prSet presAssocID="{44AA7FFE-EC5D-4B4A-A884-0D1E57526835}" presName="sibTrans" presStyleLbl="sibTrans2D1" presStyleIdx="3" presStyleCnt="5"/>
      <dgm:spPr/>
      <dgm:t>
        <a:bodyPr/>
        <a:lstStyle/>
        <a:p>
          <a:endParaRPr lang="en-US"/>
        </a:p>
      </dgm:t>
    </dgm:pt>
    <dgm:pt modelId="{F015C141-867A-4124-B290-CA1BB3474B22}" type="pres">
      <dgm:prSet presAssocID="{44AA7FFE-EC5D-4B4A-A884-0D1E57526835}" presName="spacerR" presStyleCnt="0"/>
      <dgm:spPr/>
      <dgm:t>
        <a:bodyPr/>
        <a:lstStyle/>
        <a:p>
          <a:endParaRPr lang="en-GB"/>
        </a:p>
      </dgm:t>
    </dgm:pt>
    <dgm:pt modelId="{6C1FFF0F-B1A4-4C41-B9D3-30452A0DFA4B}" type="pres">
      <dgm:prSet presAssocID="{567740A1-931A-404E-B8A7-DCAB60009AEA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845775-06DD-4AEB-8AA7-661B2C2D4A6B}" type="pres">
      <dgm:prSet presAssocID="{097825AB-8F2B-4EF3-ABE1-7DCEF8027B99}" presName="spacerL" presStyleCnt="0"/>
      <dgm:spPr/>
      <dgm:t>
        <a:bodyPr/>
        <a:lstStyle/>
        <a:p>
          <a:endParaRPr lang="en-GB"/>
        </a:p>
      </dgm:t>
    </dgm:pt>
    <dgm:pt modelId="{15B9BC48-25F6-42D0-962A-C5300817F5D6}" type="pres">
      <dgm:prSet presAssocID="{097825AB-8F2B-4EF3-ABE1-7DCEF8027B99}" presName="sibTrans" presStyleLbl="sibTrans2D1" presStyleIdx="4" presStyleCnt="5"/>
      <dgm:spPr/>
      <dgm:t>
        <a:bodyPr/>
        <a:lstStyle/>
        <a:p>
          <a:endParaRPr lang="en-US"/>
        </a:p>
      </dgm:t>
    </dgm:pt>
    <dgm:pt modelId="{B0C950C1-27EC-4F90-9D03-FE91C2F30B37}" type="pres">
      <dgm:prSet presAssocID="{097825AB-8F2B-4EF3-ABE1-7DCEF8027B99}" presName="spacerR" presStyleCnt="0"/>
      <dgm:spPr/>
      <dgm:t>
        <a:bodyPr/>
        <a:lstStyle/>
        <a:p>
          <a:endParaRPr lang="en-GB"/>
        </a:p>
      </dgm:t>
    </dgm:pt>
    <dgm:pt modelId="{6F417702-EF99-4C64-80D3-8DB24BEF1DD6}" type="pres">
      <dgm:prSet presAssocID="{5D916380-7CCF-449D-BDCA-87F1203B910F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FE065B6-BAF0-45E0-96C4-FBC1763BA102}" srcId="{028ECFAC-63B3-40F0-9E03-B31D365E432C}" destId="{258C614E-C25D-47E8-BC69-ECC42BFEC5CC}" srcOrd="3" destOrd="0" parTransId="{0EE00226-4F18-428E-857D-BB8AB5FED661}" sibTransId="{44AA7FFE-EC5D-4B4A-A884-0D1E57526835}"/>
    <dgm:cxn modelId="{DACDA2EA-2B85-43AD-A796-6061D0417520}" type="presOf" srcId="{258C614E-C25D-47E8-BC69-ECC42BFEC5CC}" destId="{2F60A798-586E-4E47-B649-25F047F36835}" srcOrd="0" destOrd="0" presId="urn:microsoft.com/office/officeart/2005/8/layout/equation1"/>
    <dgm:cxn modelId="{9C6BB78E-EFB3-4041-AD67-F0BF8DC2C140}" type="presOf" srcId="{028ECFAC-63B3-40F0-9E03-B31D365E432C}" destId="{688A0EC4-0F6D-4987-959D-CA5F27B3CF24}" srcOrd="0" destOrd="0" presId="urn:microsoft.com/office/officeart/2005/8/layout/equation1"/>
    <dgm:cxn modelId="{527D2BF9-007E-4B0E-91CA-E16BDBF37657}" srcId="{028ECFAC-63B3-40F0-9E03-B31D365E432C}" destId="{C3030F28-0D25-4DB1-AE63-C0470B2D9530}" srcOrd="1" destOrd="0" parTransId="{17A36237-9599-4AC8-A294-3DF614C5C54B}" sibTransId="{41385FFA-3B65-4EBE-AC86-857818912742}"/>
    <dgm:cxn modelId="{34BA559F-5A27-4EAE-A75B-2B6A0EEBEFDC}" type="presOf" srcId="{76F68AA6-9F83-4C9E-9ABA-D724BD76343F}" destId="{BC32BB29-91A4-4714-8EAD-2B996E91BF29}" srcOrd="0" destOrd="0" presId="urn:microsoft.com/office/officeart/2005/8/layout/equation1"/>
    <dgm:cxn modelId="{10BBE583-7150-488C-8262-392C07362DC4}" type="presOf" srcId="{5D916380-7CCF-449D-BDCA-87F1203B910F}" destId="{6F417702-EF99-4C64-80D3-8DB24BEF1DD6}" srcOrd="0" destOrd="0" presId="urn:microsoft.com/office/officeart/2005/8/layout/equation1"/>
    <dgm:cxn modelId="{A08F9C8E-A0B7-46AA-A78A-8BD9FCF7DFC7}" type="presOf" srcId="{44AA7FFE-EC5D-4B4A-A884-0D1E57526835}" destId="{41F09F99-3DCC-47E4-9188-F7D103A1F6E3}" srcOrd="0" destOrd="0" presId="urn:microsoft.com/office/officeart/2005/8/layout/equation1"/>
    <dgm:cxn modelId="{14EEDCD0-A5A2-4CDF-8B7B-CAC0AE52FD5B}" type="presOf" srcId="{097825AB-8F2B-4EF3-ABE1-7DCEF8027B99}" destId="{15B9BC48-25F6-42D0-962A-C5300817F5D6}" srcOrd="0" destOrd="0" presId="urn:microsoft.com/office/officeart/2005/8/layout/equation1"/>
    <dgm:cxn modelId="{45230F1C-4F30-4BC4-8CA9-D4F277A67D18}" srcId="{028ECFAC-63B3-40F0-9E03-B31D365E432C}" destId="{5D916380-7CCF-449D-BDCA-87F1203B910F}" srcOrd="5" destOrd="0" parTransId="{E3179843-4FD0-4AAE-8FDA-20377EE9CE47}" sibTransId="{F84FBBAF-F0C0-4082-BF63-A09B496159AA}"/>
    <dgm:cxn modelId="{A07EF3DE-7DD9-48C5-89EE-0E29FD6BAC92}" srcId="{028ECFAC-63B3-40F0-9E03-B31D365E432C}" destId="{AF64D958-6CAA-4515-B143-05A4C09B15A2}" srcOrd="2" destOrd="0" parTransId="{10110B02-94D9-478B-ADB7-997A19762879}" sibTransId="{76F68AA6-9F83-4C9E-9ABA-D724BD76343F}"/>
    <dgm:cxn modelId="{19DBA710-EAA7-479A-8FB0-39539DFAF5D1}" type="presOf" srcId="{1B723845-E0D1-4671-AE0F-32E0821595D7}" destId="{98F3E7AB-6934-48FA-B82F-FBEAF1B2375D}" srcOrd="0" destOrd="0" presId="urn:microsoft.com/office/officeart/2005/8/layout/equation1"/>
    <dgm:cxn modelId="{70C4B168-53EF-4508-8C4E-A3F87A5F97DE}" srcId="{028ECFAC-63B3-40F0-9E03-B31D365E432C}" destId="{1F884CF4-1E4C-423F-AE7B-0BAC3D97360D}" srcOrd="0" destOrd="0" parTransId="{B54F7004-6983-4114-82DE-5ADF4FEF4D02}" sibTransId="{1B723845-E0D1-4671-AE0F-32E0821595D7}"/>
    <dgm:cxn modelId="{8CE69D3A-4237-4516-AA14-0581CCE2736C}" type="presOf" srcId="{C3030F28-0D25-4DB1-AE63-C0470B2D9530}" destId="{856F1F1E-1C9F-4265-8583-07E98F2F0365}" srcOrd="0" destOrd="0" presId="urn:microsoft.com/office/officeart/2005/8/layout/equation1"/>
    <dgm:cxn modelId="{6B017F2C-2CB9-4751-A7CD-30B8BC98049D}" type="presOf" srcId="{567740A1-931A-404E-B8A7-DCAB60009AEA}" destId="{6C1FFF0F-B1A4-4C41-B9D3-30452A0DFA4B}" srcOrd="0" destOrd="0" presId="urn:microsoft.com/office/officeart/2005/8/layout/equation1"/>
    <dgm:cxn modelId="{DEA8532F-0397-4801-AC76-14662702F136}" type="presOf" srcId="{41385FFA-3B65-4EBE-AC86-857818912742}" destId="{49FE6571-A146-4254-BB18-0A151C452EB6}" srcOrd="0" destOrd="0" presId="urn:microsoft.com/office/officeart/2005/8/layout/equation1"/>
    <dgm:cxn modelId="{7F5DF4DA-C09E-49B6-A6AE-CA77DF5D5E8C}" type="presOf" srcId="{AF64D958-6CAA-4515-B143-05A4C09B15A2}" destId="{297E2002-B9F6-4BE1-B47E-D1E0645D444B}" srcOrd="0" destOrd="0" presId="urn:microsoft.com/office/officeart/2005/8/layout/equation1"/>
    <dgm:cxn modelId="{AA2B371A-C761-4755-A6F9-5CD00112D7B0}" type="presOf" srcId="{1F884CF4-1E4C-423F-AE7B-0BAC3D97360D}" destId="{D96E659A-663E-485D-BF89-FD74BE74A5C4}" srcOrd="0" destOrd="0" presId="urn:microsoft.com/office/officeart/2005/8/layout/equation1"/>
    <dgm:cxn modelId="{B1A00774-0D3C-406F-9413-9997B0306F44}" srcId="{028ECFAC-63B3-40F0-9E03-B31D365E432C}" destId="{567740A1-931A-404E-B8A7-DCAB60009AEA}" srcOrd="4" destOrd="0" parTransId="{0643A071-2AC8-4124-916D-3A8BE5775A6D}" sibTransId="{097825AB-8F2B-4EF3-ABE1-7DCEF8027B99}"/>
    <dgm:cxn modelId="{E573888D-F9FB-4FE6-AAF3-F927AA2E6EBC}" type="presParOf" srcId="{688A0EC4-0F6D-4987-959D-CA5F27B3CF24}" destId="{D96E659A-663E-485D-BF89-FD74BE74A5C4}" srcOrd="0" destOrd="0" presId="urn:microsoft.com/office/officeart/2005/8/layout/equation1"/>
    <dgm:cxn modelId="{0D0B0A83-F15C-4526-8464-422DF0C5A916}" type="presParOf" srcId="{688A0EC4-0F6D-4987-959D-CA5F27B3CF24}" destId="{BA78071E-3EA3-4945-922C-AE021F34276A}" srcOrd="1" destOrd="0" presId="urn:microsoft.com/office/officeart/2005/8/layout/equation1"/>
    <dgm:cxn modelId="{F031027E-A6F6-4F40-A5F1-E4A0719687A0}" type="presParOf" srcId="{688A0EC4-0F6D-4987-959D-CA5F27B3CF24}" destId="{98F3E7AB-6934-48FA-B82F-FBEAF1B2375D}" srcOrd="2" destOrd="0" presId="urn:microsoft.com/office/officeart/2005/8/layout/equation1"/>
    <dgm:cxn modelId="{D6E988E9-F5EF-40D2-8011-DD3EEFB6D15B}" type="presParOf" srcId="{688A0EC4-0F6D-4987-959D-CA5F27B3CF24}" destId="{F9CA65E4-8785-4412-A513-0A2695416EE5}" srcOrd="3" destOrd="0" presId="urn:microsoft.com/office/officeart/2005/8/layout/equation1"/>
    <dgm:cxn modelId="{302D7BF4-1949-4822-8C17-790ACD0E2AEE}" type="presParOf" srcId="{688A0EC4-0F6D-4987-959D-CA5F27B3CF24}" destId="{856F1F1E-1C9F-4265-8583-07E98F2F0365}" srcOrd="4" destOrd="0" presId="urn:microsoft.com/office/officeart/2005/8/layout/equation1"/>
    <dgm:cxn modelId="{42A60085-4087-4805-8212-35547051B93E}" type="presParOf" srcId="{688A0EC4-0F6D-4987-959D-CA5F27B3CF24}" destId="{B3A3D184-7C83-4CF8-AF4D-B3689A974954}" srcOrd="5" destOrd="0" presId="urn:microsoft.com/office/officeart/2005/8/layout/equation1"/>
    <dgm:cxn modelId="{972EE9B7-ECC1-4931-9A0E-A6C1D1141B36}" type="presParOf" srcId="{688A0EC4-0F6D-4987-959D-CA5F27B3CF24}" destId="{49FE6571-A146-4254-BB18-0A151C452EB6}" srcOrd="6" destOrd="0" presId="urn:microsoft.com/office/officeart/2005/8/layout/equation1"/>
    <dgm:cxn modelId="{86A47FB5-841C-484F-AE6B-A4A31DF1D9B7}" type="presParOf" srcId="{688A0EC4-0F6D-4987-959D-CA5F27B3CF24}" destId="{D86CBB57-FD3F-45F2-BD4A-B726AD9D2350}" srcOrd="7" destOrd="0" presId="urn:microsoft.com/office/officeart/2005/8/layout/equation1"/>
    <dgm:cxn modelId="{88384B52-4E2B-4C3F-B6EB-F03FBAC68B6C}" type="presParOf" srcId="{688A0EC4-0F6D-4987-959D-CA5F27B3CF24}" destId="{297E2002-B9F6-4BE1-B47E-D1E0645D444B}" srcOrd="8" destOrd="0" presId="urn:microsoft.com/office/officeart/2005/8/layout/equation1"/>
    <dgm:cxn modelId="{3DF6C7C7-7C01-4BA2-881E-106AC142C8DA}" type="presParOf" srcId="{688A0EC4-0F6D-4987-959D-CA5F27B3CF24}" destId="{55F16226-7103-4ECF-B9B9-DF5A2271CA23}" srcOrd="9" destOrd="0" presId="urn:microsoft.com/office/officeart/2005/8/layout/equation1"/>
    <dgm:cxn modelId="{02796176-338D-4699-8EB5-96A5EB7DED7E}" type="presParOf" srcId="{688A0EC4-0F6D-4987-959D-CA5F27B3CF24}" destId="{BC32BB29-91A4-4714-8EAD-2B996E91BF29}" srcOrd="10" destOrd="0" presId="urn:microsoft.com/office/officeart/2005/8/layout/equation1"/>
    <dgm:cxn modelId="{0342117D-F515-4FE3-8C17-4074CB3C33CD}" type="presParOf" srcId="{688A0EC4-0F6D-4987-959D-CA5F27B3CF24}" destId="{867317EB-56F0-49D7-83CC-920AB5452754}" srcOrd="11" destOrd="0" presId="urn:microsoft.com/office/officeart/2005/8/layout/equation1"/>
    <dgm:cxn modelId="{98121E6C-7394-4C4E-90C8-4BCB940CB22B}" type="presParOf" srcId="{688A0EC4-0F6D-4987-959D-CA5F27B3CF24}" destId="{2F60A798-586E-4E47-B649-25F047F36835}" srcOrd="12" destOrd="0" presId="urn:microsoft.com/office/officeart/2005/8/layout/equation1"/>
    <dgm:cxn modelId="{AB91E517-F112-4A52-AF08-CE2E95E6B5F1}" type="presParOf" srcId="{688A0EC4-0F6D-4987-959D-CA5F27B3CF24}" destId="{F90D06A4-272D-4E58-B7CB-EB8C424E859B}" srcOrd="13" destOrd="0" presId="urn:microsoft.com/office/officeart/2005/8/layout/equation1"/>
    <dgm:cxn modelId="{D010658D-E5F6-4983-A1B2-31CA122A0D57}" type="presParOf" srcId="{688A0EC4-0F6D-4987-959D-CA5F27B3CF24}" destId="{41F09F99-3DCC-47E4-9188-F7D103A1F6E3}" srcOrd="14" destOrd="0" presId="urn:microsoft.com/office/officeart/2005/8/layout/equation1"/>
    <dgm:cxn modelId="{3C6341AE-0423-446F-A013-72858729AA3E}" type="presParOf" srcId="{688A0EC4-0F6D-4987-959D-CA5F27B3CF24}" destId="{F015C141-867A-4124-B290-CA1BB3474B22}" srcOrd="15" destOrd="0" presId="urn:microsoft.com/office/officeart/2005/8/layout/equation1"/>
    <dgm:cxn modelId="{E0497DF6-7B98-411C-B02B-83AD89D9A9DD}" type="presParOf" srcId="{688A0EC4-0F6D-4987-959D-CA5F27B3CF24}" destId="{6C1FFF0F-B1A4-4C41-B9D3-30452A0DFA4B}" srcOrd="16" destOrd="0" presId="urn:microsoft.com/office/officeart/2005/8/layout/equation1"/>
    <dgm:cxn modelId="{E6D180C2-9FE5-4FBE-9E59-58611C7CCDBA}" type="presParOf" srcId="{688A0EC4-0F6D-4987-959D-CA5F27B3CF24}" destId="{21845775-06DD-4AEB-8AA7-661B2C2D4A6B}" srcOrd="17" destOrd="0" presId="urn:microsoft.com/office/officeart/2005/8/layout/equation1"/>
    <dgm:cxn modelId="{CDD88849-68E4-48FB-A6F7-927869052F4F}" type="presParOf" srcId="{688A0EC4-0F6D-4987-959D-CA5F27B3CF24}" destId="{15B9BC48-25F6-42D0-962A-C5300817F5D6}" srcOrd="18" destOrd="0" presId="urn:microsoft.com/office/officeart/2005/8/layout/equation1"/>
    <dgm:cxn modelId="{868CF527-F0B6-452E-995F-05625A9EFEB1}" type="presParOf" srcId="{688A0EC4-0F6D-4987-959D-CA5F27B3CF24}" destId="{B0C950C1-27EC-4F90-9D03-FE91C2F30B37}" srcOrd="19" destOrd="0" presId="urn:microsoft.com/office/officeart/2005/8/layout/equation1"/>
    <dgm:cxn modelId="{DA61ECF3-8BAB-4B72-98B3-E0A6A7015EC7}" type="presParOf" srcId="{688A0EC4-0F6D-4987-959D-CA5F27B3CF24}" destId="{6F417702-EF99-4C64-80D3-8DB24BEF1DD6}" srcOrd="20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EA47F19-311D-44B3-AAA4-35C98BD4844B}" type="doc">
      <dgm:prSet loTypeId="urn:diagrams.loki3.com/Bracke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C844461-76DE-4FEA-A87D-23440AD6FC2E}">
      <dgm:prSet phldrT="[Text]" custT="1"/>
      <dgm:spPr/>
      <dgm:t>
        <a:bodyPr/>
        <a:lstStyle/>
        <a:p>
          <a:r>
            <a:rPr lang="sr-Cyrl-RS" sz="1200" b="1" dirty="0"/>
            <a:t>Порески приходи</a:t>
          </a:r>
          <a:endParaRPr lang="en-US" sz="1200" b="1" dirty="0"/>
        </a:p>
      </dgm:t>
    </dgm:pt>
    <dgm:pt modelId="{6F031138-6684-4AF8-B48F-F90EB84372B1}" type="parTrans" cxnId="{DFA45898-8E34-483C-97B6-EC38D2140466}">
      <dgm:prSet/>
      <dgm:spPr/>
      <dgm:t>
        <a:bodyPr/>
        <a:lstStyle/>
        <a:p>
          <a:endParaRPr lang="en-US" b="1"/>
        </a:p>
      </dgm:t>
    </dgm:pt>
    <dgm:pt modelId="{C24B5DA2-B651-485D-A0F4-95731772C9B8}" type="sibTrans" cxnId="{DFA45898-8E34-483C-97B6-EC38D2140466}">
      <dgm:prSet/>
      <dgm:spPr/>
      <dgm:t>
        <a:bodyPr/>
        <a:lstStyle/>
        <a:p>
          <a:endParaRPr lang="en-US" b="1"/>
        </a:p>
      </dgm:t>
    </dgm:pt>
    <dgm:pt modelId="{D45E583C-4AAD-40D2-9D24-9A0A68141567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sr-Cyrl-RS" altLang="en-US" sz="1400" b="1" dirty="0">
              <a:solidFill>
                <a:schemeClr val="bg1"/>
              </a:solidFill>
              <a:latin typeface="Calibri" panose="020F0502020204030204" pitchFamily="34" charset="0"/>
            </a:rPr>
            <a:t>Врста јавних прихода који се прикупљају обавезним плаћањима пореских обвезника без обавезе извршења специјалне услуге заузврат</a:t>
          </a:r>
          <a:endParaRPr lang="en-US" sz="1400" b="1" dirty="0">
            <a:solidFill>
              <a:schemeClr val="bg1"/>
            </a:solidFill>
          </a:endParaRPr>
        </a:p>
      </dgm:t>
    </dgm:pt>
    <dgm:pt modelId="{DF23AB14-DB78-4D25-948A-D263DF13EBEB}" type="parTrans" cxnId="{B6E9FE2F-54FB-46AA-BA6A-1465C15C85E2}">
      <dgm:prSet/>
      <dgm:spPr/>
      <dgm:t>
        <a:bodyPr/>
        <a:lstStyle/>
        <a:p>
          <a:endParaRPr lang="en-US" b="1"/>
        </a:p>
      </dgm:t>
    </dgm:pt>
    <dgm:pt modelId="{875C4C0C-D761-476B-9D17-EF850CFCBB84}" type="sibTrans" cxnId="{B6E9FE2F-54FB-46AA-BA6A-1465C15C85E2}">
      <dgm:prSet/>
      <dgm:spPr/>
      <dgm:t>
        <a:bodyPr/>
        <a:lstStyle/>
        <a:p>
          <a:endParaRPr lang="en-US" b="1"/>
        </a:p>
      </dgm:t>
    </dgm:pt>
    <dgm:pt modelId="{E1B79EE1-1157-4302-AB0B-8FEDC81165FD}">
      <dgm:prSet phldrT="[Text]" custT="1"/>
      <dgm:spPr/>
      <dgm:t>
        <a:bodyPr/>
        <a:lstStyle/>
        <a:p>
          <a:pPr algn="r"/>
          <a:r>
            <a:rPr lang="sr-Cyrl-RS" sz="1200" b="1" dirty="0"/>
            <a:t>Донације и трансфери</a:t>
          </a:r>
          <a:endParaRPr lang="en-US" sz="1200" b="1" dirty="0"/>
        </a:p>
      </dgm:t>
    </dgm:pt>
    <dgm:pt modelId="{D901DA59-A95A-4489-99A8-4140EE7BA89A}" type="parTrans" cxnId="{9CBF9DF9-AB9B-4A23-9199-3C2DD5A0CE43}">
      <dgm:prSet/>
      <dgm:spPr/>
      <dgm:t>
        <a:bodyPr/>
        <a:lstStyle/>
        <a:p>
          <a:endParaRPr lang="en-US" b="1"/>
        </a:p>
      </dgm:t>
    </dgm:pt>
    <dgm:pt modelId="{E99A6F9C-C544-4400-B178-20BC6CFFFE07}" type="sibTrans" cxnId="{9CBF9DF9-AB9B-4A23-9199-3C2DD5A0CE43}">
      <dgm:prSet/>
      <dgm:spPr/>
      <dgm:t>
        <a:bodyPr/>
        <a:lstStyle/>
        <a:p>
          <a:endParaRPr lang="en-US" b="1"/>
        </a:p>
      </dgm:t>
    </dgm:pt>
    <dgm:pt modelId="{92FD0664-EE76-4121-BE7B-68FC1EE5F4D7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sr-Cyrl-CS" sz="1400" b="1" i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Донације</a:t>
          </a:r>
          <a:r>
            <a:rPr lang="sr-Cyrl-CS" sz="1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 се добијају од домаћих и међународних донатора и организација за различите пројекте. </a:t>
          </a:r>
          <a:r>
            <a:rPr lang="sr-Cyrl-RS" altLang="en-US" sz="1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Трансфери п</a:t>
          </a:r>
          <a:r>
            <a:rPr lang="ru-RU" altLang="en-US" sz="1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одразумевају пренос средстава од нивоа Републике Србије општинском нивоу власти. М</a:t>
          </a:r>
          <a:r>
            <a:rPr lang="sr-Cyrl-RS" altLang="en-US" sz="1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огу бити наменски (за тачно утврђене намене) или ненаменски (није им унапред утврђена намена те се могу у складу са законом користити за било које сврхе)</a:t>
          </a:r>
          <a:r>
            <a:rPr lang="sr-Latn-RS" altLang="en-US" sz="1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sr-Cyrl-RS" altLang="en-US" sz="1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.</a:t>
          </a:r>
          <a:endParaRPr lang="en-US" sz="1400" b="1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4B2DE69-08CB-4EF5-A179-A9838DCC0C0D}" type="parTrans" cxnId="{29D18108-D348-4C83-ABE4-39390C16C5CD}">
      <dgm:prSet/>
      <dgm:spPr/>
      <dgm:t>
        <a:bodyPr/>
        <a:lstStyle/>
        <a:p>
          <a:endParaRPr lang="en-US" b="1"/>
        </a:p>
      </dgm:t>
    </dgm:pt>
    <dgm:pt modelId="{31990FCE-83F5-4BCE-86BA-4F924011EADA}" type="sibTrans" cxnId="{29D18108-D348-4C83-ABE4-39390C16C5CD}">
      <dgm:prSet/>
      <dgm:spPr/>
      <dgm:t>
        <a:bodyPr/>
        <a:lstStyle/>
        <a:p>
          <a:endParaRPr lang="en-US" b="1"/>
        </a:p>
      </dgm:t>
    </dgm:pt>
    <dgm:pt modelId="{E055884F-7426-4921-A0E5-9CA56A76B49A}">
      <dgm:prSet phldrT="[Text]" custT="1"/>
      <dgm:spPr/>
      <dgm:t>
        <a:bodyPr/>
        <a:lstStyle/>
        <a:p>
          <a:r>
            <a:rPr lang="sr-Cyrl-RS" sz="1200" b="1" dirty="0"/>
            <a:t>Непорески приходи</a:t>
          </a:r>
          <a:endParaRPr lang="en-US" sz="1200" b="1" dirty="0"/>
        </a:p>
      </dgm:t>
    </dgm:pt>
    <dgm:pt modelId="{A220DF32-CC6B-446C-B398-3C6FF19DF138}" type="parTrans" cxnId="{997AF6DE-9802-4842-96EC-E457543D4099}">
      <dgm:prSet/>
      <dgm:spPr/>
      <dgm:t>
        <a:bodyPr/>
        <a:lstStyle/>
        <a:p>
          <a:endParaRPr lang="en-US" b="1"/>
        </a:p>
      </dgm:t>
    </dgm:pt>
    <dgm:pt modelId="{EADBA54B-8207-46FB-8C83-E7274B6ED163}" type="sibTrans" cxnId="{997AF6DE-9802-4842-96EC-E457543D4099}">
      <dgm:prSet/>
      <dgm:spPr/>
      <dgm:t>
        <a:bodyPr/>
        <a:lstStyle/>
        <a:p>
          <a:endParaRPr lang="en-US" b="1"/>
        </a:p>
      </dgm:t>
    </dgm:pt>
    <dgm:pt modelId="{6B14159D-5902-471E-9F91-CEA86CA18597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sr-Cyrl-RS" altLang="en-US" sz="1400" b="1" dirty="0">
              <a:solidFill>
                <a:schemeClr val="bg1"/>
              </a:solidFill>
              <a:latin typeface="Calibri" panose="020F0502020204030204" pitchFamily="34" charset="0"/>
            </a:rPr>
            <a:t>Врста јавних прихода који се наплаћују за коришћење јавних добара (накнаде), пружање јавних услуга (таксе) или због  коршења уговорних или законских одредби (казне и пенали)</a:t>
          </a:r>
          <a:endParaRPr lang="en-US" sz="1400" b="1" dirty="0">
            <a:solidFill>
              <a:schemeClr val="bg1"/>
            </a:solidFill>
          </a:endParaRPr>
        </a:p>
      </dgm:t>
    </dgm:pt>
    <dgm:pt modelId="{0D2CFF9B-A50F-43E4-AFA5-E7E960E0BCD0}" type="parTrans" cxnId="{E528FBD6-03D8-4201-832B-0748BD271A16}">
      <dgm:prSet/>
      <dgm:spPr/>
      <dgm:t>
        <a:bodyPr/>
        <a:lstStyle/>
        <a:p>
          <a:endParaRPr lang="en-US" b="1"/>
        </a:p>
      </dgm:t>
    </dgm:pt>
    <dgm:pt modelId="{36039859-946E-4D2B-BAA0-EE1BB94895EC}" type="sibTrans" cxnId="{E528FBD6-03D8-4201-832B-0748BD271A16}">
      <dgm:prSet/>
      <dgm:spPr/>
      <dgm:t>
        <a:bodyPr/>
        <a:lstStyle/>
        <a:p>
          <a:endParaRPr lang="en-US" b="1"/>
        </a:p>
      </dgm:t>
    </dgm:pt>
    <dgm:pt modelId="{28888755-727E-436B-B2F2-DA7896544A65}">
      <dgm:prSet phldrT="[Text]" custT="1"/>
      <dgm:spPr/>
      <dgm:t>
        <a:bodyPr/>
        <a:lstStyle/>
        <a:p>
          <a:r>
            <a:rPr lang="sr-Cyrl-RS" sz="1200" b="1" dirty="0"/>
            <a:t>Примања од продаје нефинансијске имовине</a:t>
          </a:r>
          <a:endParaRPr lang="en-US" sz="1200" b="1" dirty="0"/>
        </a:p>
      </dgm:t>
    </dgm:pt>
    <dgm:pt modelId="{74440C20-4C7D-42FA-8A71-91FF1ABB0C2B}" type="parTrans" cxnId="{423F4FFE-A4A5-4DB9-BCD0-81CA33242D4A}">
      <dgm:prSet/>
      <dgm:spPr/>
      <dgm:t>
        <a:bodyPr/>
        <a:lstStyle/>
        <a:p>
          <a:endParaRPr lang="en-US" b="1"/>
        </a:p>
      </dgm:t>
    </dgm:pt>
    <dgm:pt modelId="{25C618B1-3FCB-4E3A-AAEB-763F12B41872}" type="sibTrans" cxnId="{423F4FFE-A4A5-4DB9-BCD0-81CA33242D4A}">
      <dgm:prSet/>
      <dgm:spPr/>
      <dgm:t>
        <a:bodyPr/>
        <a:lstStyle/>
        <a:p>
          <a:endParaRPr lang="en-US" b="1"/>
        </a:p>
      </dgm:t>
    </dgm:pt>
    <dgm:pt modelId="{FE2BA0E8-81AC-463B-B498-EF464F5BCE06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sr-Cyrl-RS" sz="1400" b="1" dirty="0">
              <a:solidFill>
                <a:schemeClr val="bg1"/>
              </a:solidFill>
            </a:rPr>
            <a:t>Ова примања се остварују продајом непокретности и покретних ствари у власништву општине.</a:t>
          </a:r>
          <a:endParaRPr lang="en-US" sz="1400" b="1" dirty="0">
            <a:solidFill>
              <a:schemeClr val="bg1"/>
            </a:solidFill>
          </a:endParaRPr>
        </a:p>
      </dgm:t>
    </dgm:pt>
    <dgm:pt modelId="{7A39DE39-681C-425E-9FED-FBE278CC5B2D}" type="parTrans" cxnId="{86D1D984-3A22-405C-B36D-C2926B8E421B}">
      <dgm:prSet/>
      <dgm:spPr/>
      <dgm:t>
        <a:bodyPr/>
        <a:lstStyle/>
        <a:p>
          <a:endParaRPr lang="en-US" b="1"/>
        </a:p>
      </dgm:t>
    </dgm:pt>
    <dgm:pt modelId="{03DEC489-1FE9-42FB-A7B6-2DC930E80875}" type="sibTrans" cxnId="{86D1D984-3A22-405C-B36D-C2926B8E421B}">
      <dgm:prSet/>
      <dgm:spPr/>
      <dgm:t>
        <a:bodyPr/>
        <a:lstStyle/>
        <a:p>
          <a:endParaRPr lang="en-US" b="1"/>
        </a:p>
      </dgm:t>
    </dgm:pt>
    <dgm:pt modelId="{26EF48C7-6381-4355-B03F-DD441AE957C7}">
      <dgm:prSet phldrT="[Text]" custT="1"/>
      <dgm:spPr/>
      <dgm:t>
        <a:bodyPr/>
        <a:lstStyle/>
        <a:p>
          <a:r>
            <a:rPr lang="sr-Cyrl-RS" sz="1200" b="1" dirty="0"/>
            <a:t>Примања од задуживања и  продаје финансијске имовине</a:t>
          </a:r>
          <a:endParaRPr lang="en-US" sz="1200" b="1" dirty="0"/>
        </a:p>
      </dgm:t>
    </dgm:pt>
    <dgm:pt modelId="{18A23F74-72B2-47CE-8CFA-63637C44E493}" type="parTrans" cxnId="{C002A477-0333-4E42-A591-A476378A7B14}">
      <dgm:prSet/>
      <dgm:spPr/>
      <dgm:t>
        <a:bodyPr/>
        <a:lstStyle/>
        <a:p>
          <a:endParaRPr lang="en-US" b="1"/>
        </a:p>
      </dgm:t>
    </dgm:pt>
    <dgm:pt modelId="{7F59AFA8-97ED-43F0-BB10-8E36A7F9F28C}" type="sibTrans" cxnId="{C002A477-0333-4E42-A591-A476378A7B14}">
      <dgm:prSet/>
      <dgm:spPr/>
      <dgm:t>
        <a:bodyPr/>
        <a:lstStyle/>
        <a:p>
          <a:endParaRPr lang="en-US" b="1"/>
        </a:p>
      </dgm:t>
    </dgm:pt>
    <dgm:pt modelId="{4B4A2A45-FFA7-47F5-A99D-A2DFD7698107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sr-Cyrl-RS" sz="1400" b="1" i="0" dirty="0">
              <a:solidFill>
                <a:schemeClr val="bg1"/>
              </a:solidFill>
            </a:rPr>
            <a:t>Примања од задуживања представљају приливе по основу примања од задуживања код пословних банака у земљи у корист нивоа општина. Примања од продаје финансијске имовине  представљају приливе по основу продаје домаћих акција и осталог капитала у корист нивоа општина</a:t>
          </a:r>
          <a:endParaRPr lang="en-US" sz="1400" b="1" dirty="0">
            <a:solidFill>
              <a:schemeClr val="bg1"/>
            </a:solidFill>
          </a:endParaRPr>
        </a:p>
      </dgm:t>
    </dgm:pt>
    <dgm:pt modelId="{2E2C89AA-6D36-4A41-9A01-A47B8388C320}" type="parTrans" cxnId="{48A7DAC8-CBA0-4CCF-8FEB-1A8D1991CE61}">
      <dgm:prSet/>
      <dgm:spPr/>
      <dgm:t>
        <a:bodyPr/>
        <a:lstStyle/>
        <a:p>
          <a:endParaRPr lang="en-US" b="1"/>
        </a:p>
      </dgm:t>
    </dgm:pt>
    <dgm:pt modelId="{5B14C082-1404-4C23-9B64-643BA89D25BF}" type="sibTrans" cxnId="{48A7DAC8-CBA0-4CCF-8FEB-1A8D1991CE61}">
      <dgm:prSet/>
      <dgm:spPr/>
      <dgm:t>
        <a:bodyPr/>
        <a:lstStyle/>
        <a:p>
          <a:endParaRPr lang="en-US" b="1"/>
        </a:p>
      </dgm:t>
    </dgm:pt>
    <dgm:pt modelId="{E1AD8724-28DC-48C5-B75E-B0D1F33E6279}">
      <dgm:prSet phldrT="[Text]" custT="1"/>
      <dgm:spPr/>
      <dgm:t>
        <a:bodyPr/>
        <a:lstStyle/>
        <a:p>
          <a:r>
            <a:rPr lang="sr-Cyrl-RS" sz="1200" b="1" dirty="0"/>
            <a:t>Пренета средства из ранијих година</a:t>
          </a:r>
          <a:endParaRPr lang="en-US" sz="1200" b="1" dirty="0"/>
        </a:p>
      </dgm:t>
    </dgm:pt>
    <dgm:pt modelId="{411CE078-310E-457E-A7C1-09A580CCEBB0}" type="parTrans" cxnId="{9EBB09AF-7741-47ED-B436-933466BD5F46}">
      <dgm:prSet/>
      <dgm:spPr/>
      <dgm:t>
        <a:bodyPr/>
        <a:lstStyle/>
        <a:p>
          <a:endParaRPr lang="en-US" b="1"/>
        </a:p>
      </dgm:t>
    </dgm:pt>
    <dgm:pt modelId="{BCA81F17-B88D-47F3-91A4-C02EC1C807D8}" type="sibTrans" cxnId="{9EBB09AF-7741-47ED-B436-933466BD5F46}">
      <dgm:prSet/>
      <dgm:spPr/>
      <dgm:t>
        <a:bodyPr/>
        <a:lstStyle/>
        <a:p>
          <a:endParaRPr lang="en-US" b="1"/>
        </a:p>
      </dgm:t>
    </dgm:pt>
    <dgm:pt modelId="{A22D28D0-C0EE-4FAC-9411-A8A4995FB17B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sr-Cyrl-RS" altLang="en-US" sz="1400" b="1" dirty="0"/>
            <a:t> </a:t>
          </a:r>
          <a:r>
            <a:rPr lang="sr-Cyrl-RS" altLang="en-US" sz="1400" b="1" dirty="0">
              <a:solidFill>
                <a:schemeClr val="bg1"/>
              </a:solidFill>
            </a:rPr>
            <a:t>Представљају вишак прихода буџета општине који нису потрошени у претходној  буџетској години</a:t>
          </a:r>
          <a:endParaRPr lang="en-US" sz="1400" b="1" dirty="0">
            <a:solidFill>
              <a:schemeClr val="bg1"/>
            </a:solidFill>
          </a:endParaRPr>
        </a:p>
      </dgm:t>
    </dgm:pt>
    <dgm:pt modelId="{7B8C8DE4-9C8E-4AAA-9ABD-7D21384D12EF}" type="parTrans" cxnId="{EF67239D-5166-423B-9E5F-06A1352131E4}">
      <dgm:prSet/>
      <dgm:spPr/>
      <dgm:t>
        <a:bodyPr/>
        <a:lstStyle/>
        <a:p>
          <a:endParaRPr lang="en-US" b="1"/>
        </a:p>
      </dgm:t>
    </dgm:pt>
    <dgm:pt modelId="{D9EE63C1-7C79-499A-9EE1-6AFD68E7C84E}" type="sibTrans" cxnId="{EF67239D-5166-423B-9E5F-06A1352131E4}">
      <dgm:prSet/>
      <dgm:spPr/>
      <dgm:t>
        <a:bodyPr/>
        <a:lstStyle/>
        <a:p>
          <a:endParaRPr lang="en-US" b="1"/>
        </a:p>
      </dgm:t>
    </dgm:pt>
    <dgm:pt modelId="{EFEB1020-9C17-48DC-BBE0-54FA743F9F75}" type="pres">
      <dgm:prSet presAssocID="{EEA47F19-311D-44B3-AAA4-35C98BD4844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8695426-23ED-40C0-90A1-2BB445DEBC64}" type="pres">
      <dgm:prSet presAssocID="{0C844461-76DE-4FEA-A87D-23440AD6FC2E}" presName="linNode" presStyleCnt="0"/>
      <dgm:spPr/>
    </dgm:pt>
    <dgm:pt modelId="{C6144CDB-22C1-4337-9F95-C3A522A707D1}" type="pres">
      <dgm:prSet presAssocID="{0C844461-76DE-4FEA-A87D-23440AD6FC2E}" presName="parTx" presStyleLbl="revTx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385D1D-92EB-445D-B736-940004751C79}" type="pres">
      <dgm:prSet presAssocID="{0C844461-76DE-4FEA-A87D-23440AD6FC2E}" presName="bracket" presStyleLbl="parChTrans1D1" presStyleIdx="0" presStyleCnt="6"/>
      <dgm:spPr/>
    </dgm:pt>
    <dgm:pt modelId="{99D36636-E395-439F-A79A-29C0BFB6F7E4}" type="pres">
      <dgm:prSet presAssocID="{0C844461-76DE-4FEA-A87D-23440AD6FC2E}" presName="spH" presStyleCnt="0"/>
      <dgm:spPr/>
    </dgm:pt>
    <dgm:pt modelId="{7BB6658A-32E0-42C7-B82A-240BF45CF27D}" type="pres">
      <dgm:prSet presAssocID="{0C844461-76DE-4FEA-A87D-23440AD6FC2E}" presName="desTx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3CB043-7A92-47E9-A4C4-39EC715F2552}" type="pres">
      <dgm:prSet presAssocID="{C24B5DA2-B651-485D-A0F4-95731772C9B8}" presName="spV" presStyleCnt="0"/>
      <dgm:spPr/>
    </dgm:pt>
    <dgm:pt modelId="{D9DF5E9A-39D4-44B7-A326-58B07A05D91E}" type="pres">
      <dgm:prSet presAssocID="{E1B79EE1-1157-4302-AB0B-8FEDC81165FD}" presName="linNode" presStyleCnt="0"/>
      <dgm:spPr/>
    </dgm:pt>
    <dgm:pt modelId="{F40D94EA-52E0-4740-A924-EAF350BDF213}" type="pres">
      <dgm:prSet presAssocID="{E1B79EE1-1157-4302-AB0B-8FEDC81165FD}" presName="parTx" presStyleLbl="revTx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930D30-96BC-4D43-B65A-EE88C46DBE48}" type="pres">
      <dgm:prSet presAssocID="{E1B79EE1-1157-4302-AB0B-8FEDC81165FD}" presName="bracket" presStyleLbl="parChTrans1D1" presStyleIdx="1" presStyleCnt="6"/>
      <dgm:spPr/>
    </dgm:pt>
    <dgm:pt modelId="{5831BF15-ED1F-4BD5-857B-18B8E573D9AB}" type="pres">
      <dgm:prSet presAssocID="{E1B79EE1-1157-4302-AB0B-8FEDC81165FD}" presName="spH" presStyleCnt="0"/>
      <dgm:spPr/>
    </dgm:pt>
    <dgm:pt modelId="{C6BA9D27-2D60-4BA7-98A9-E18E57FDB6CB}" type="pres">
      <dgm:prSet presAssocID="{E1B79EE1-1157-4302-AB0B-8FEDC81165FD}" presName="desTx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002753-9FCA-4DC5-B8A6-1F7632BDDE58}" type="pres">
      <dgm:prSet presAssocID="{E99A6F9C-C544-4400-B178-20BC6CFFFE07}" presName="spV" presStyleCnt="0"/>
      <dgm:spPr/>
    </dgm:pt>
    <dgm:pt modelId="{9709DCCB-B8A8-47BC-A303-F9EC41DA889E}" type="pres">
      <dgm:prSet presAssocID="{E055884F-7426-4921-A0E5-9CA56A76B49A}" presName="linNode" presStyleCnt="0"/>
      <dgm:spPr/>
    </dgm:pt>
    <dgm:pt modelId="{CCB8139E-CA19-491D-9FCD-6BF28923C725}" type="pres">
      <dgm:prSet presAssocID="{E055884F-7426-4921-A0E5-9CA56A76B49A}" presName="parTx" presStyleLbl="revTx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D1633C-A097-4A5A-8269-B04E98857E56}" type="pres">
      <dgm:prSet presAssocID="{E055884F-7426-4921-A0E5-9CA56A76B49A}" presName="bracket" presStyleLbl="parChTrans1D1" presStyleIdx="2" presStyleCnt="6"/>
      <dgm:spPr/>
    </dgm:pt>
    <dgm:pt modelId="{82B38D6F-2AA7-4339-A71D-28AA55699178}" type="pres">
      <dgm:prSet presAssocID="{E055884F-7426-4921-A0E5-9CA56A76B49A}" presName="spH" presStyleCnt="0"/>
      <dgm:spPr/>
    </dgm:pt>
    <dgm:pt modelId="{FFFD7BD8-195B-4FA4-9414-4F4C582F5570}" type="pres">
      <dgm:prSet presAssocID="{E055884F-7426-4921-A0E5-9CA56A76B49A}" presName="desTx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A122A3-FC4C-4845-B4FF-0E74CF3D50D3}" type="pres">
      <dgm:prSet presAssocID="{EADBA54B-8207-46FB-8C83-E7274B6ED163}" presName="spV" presStyleCnt="0"/>
      <dgm:spPr/>
    </dgm:pt>
    <dgm:pt modelId="{CCB5FDA4-BEC8-4CA1-835A-2A3BEEBEC456}" type="pres">
      <dgm:prSet presAssocID="{28888755-727E-436B-B2F2-DA7896544A65}" presName="linNode" presStyleCnt="0"/>
      <dgm:spPr/>
    </dgm:pt>
    <dgm:pt modelId="{9312B733-3AEB-49F6-8245-08553BA2949B}" type="pres">
      <dgm:prSet presAssocID="{28888755-727E-436B-B2F2-DA7896544A65}" presName="parTx" presStyleLbl="revTx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5AB433-2559-485A-A03D-C32F36288071}" type="pres">
      <dgm:prSet presAssocID="{28888755-727E-436B-B2F2-DA7896544A65}" presName="bracket" presStyleLbl="parChTrans1D1" presStyleIdx="3" presStyleCnt="6"/>
      <dgm:spPr/>
    </dgm:pt>
    <dgm:pt modelId="{C13B9160-72D5-46E0-A1C0-91E8634DFAE2}" type="pres">
      <dgm:prSet presAssocID="{28888755-727E-436B-B2F2-DA7896544A65}" presName="spH" presStyleCnt="0"/>
      <dgm:spPr/>
    </dgm:pt>
    <dgm:pt modelId="{9893D59A-7FEC-486D-89C4-D28135F6121C}" type="pres">
      <dgm:prSet presAssocID="{28888755-727E-436B-B2F2-DA7896544A65}" presName="desTx" presStyleLbl="node1" presStyleIdx="3" presStyleCnt="6" custLinFactNeighborX="11397" custLinFactNeighborY="111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21D242-ABBF-45EB-97FD-83930430328F}" type="pres">
      <dgm:prSet presAssocID="{25C618B1-3FCB-4E3A-AAEB-763F12B41872}" presName="spV" presStyleCnt="0"/>
      <dgm:spPr/>
    </dgm:pt>
    <dgm:pt modelId="{F0DED400-B200-4EA2-AB34-CCFF58E07A6E}" type="pres">
      <dgm:prSet presAssocID="{26EF48C7-6381-4355-B03F-DD441AE957C7}" presName="linNode" presStyleCnt="0"/>
      <dgm:spPr/>
    </dgm:pt>
    <dgm:pt modelId="{EFAACCF6-3A6A-4536-89B0-F0A7C44F6BE1}" type="pres">
      <dgm:prSet presAssocID="{26EF48C7-6381-4355-B03F-DD441AE957C7}" presName="parTx" presStyleLbl="revTx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97CA82-45EE-4BD1-AEB4-CC3961FBFB74}" type="pres">
      <dgm:prSet presAssocID="{26EF48C7-6381-4355-B03F-DD441AE957C7}" presName="bracket" presStyleLbl="parChTrans1D1" presStyleIdx="4" presStyleCnt="6"/>
      <dgm:spPr/>
    </dgm:pt>
    <dgm:pt modelId="{CD7548DD-1E84-4DA7-B1D0-28F3E4EBFF82}" type="pres">
      <dgm:prSet presAssocID="{26EF48C7-6381-4355-B03F-DD441AE957C7}" presName="spH" presStyleCnt="0"/>
      <dgm:spPr/>
    </dgm:pt>
    <dgm:pt modelId="{9A05939C-6B40-4C32-897A-4A6DC3E71E5B}" type="pres">
      <dgm:prSet presAssocID="{26EF48C7-6381-4355-B03F-DD441AE957C7}" presName="desTx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9EA799-9807-4770-B698-79D3EF79120B}" type="pres">
      <dgm:prSet presAssocID="{7F59AFA8-97ED-43F0-BB10-8E36A7F9F28C}" presName="spV" presStyleCnt="0"/>
      <dgm:spPr/>
    </dgm:pt>
    <dgm:pt modelId="{2B991069-479A-498A-AF83-5B33CD9F12C6}" type="pres">
      <dgm:prSet presAssocID="{E1AD8724-28DC-48C5-B75E-B0D1F33E6279}" presName="linNode" presStyleCnt="0"/>
      <dgm:spPr/>
    </dgm:pt>
    <dgm:pt modelId="{939B76D1-BB33-4E50-9ECD-839FB5787B95}" type="pres">
      <dgm:prSet presAssocID="{E1AD8724-28DC-48C5-B75E-B0D1F33E6279}" presName="parTx" presStyleLbl="revTx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45F59F-6101-48DE-ABCC-EC5351843F5B}" type="pres">
      <dgm:prSet presAssocID="{E1AD8724-28DC-48C5-B75E-B0D1F33E6279}" presName="bracket" presStyleLbl="parChTrans1D1" presStyleIdx="5" presStyleCnt="6"/>
      <dgm:spPr/>
    </dgm:pt>
    <dgm:pt modelId="{8DC06B04-AA78-4007-96F1-AC66800E204E}" type="pres">
      <dgm:prSet presAssocID="{E1AD8724-28DC-48C5-B75E-B0D1F33E6279}" presName="spH" presStyleCnt="0"/>
      <dgm:spPr/>
    </dgm:pt>
    <dgm:pt modelId="{B43D6F8D-5103-4DCA-8971-053A6B7A987B}" type="pres">
      <dgm:prSet presAssocID="{E1AD8724-28DC-48C5-B75E-B0D1F33E6279}" presName="desTx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F67239D-5166-423B-9E5F-06A1352131E4}" srcId="{E1AD8724-28DC-48C5-B75E-B0D1F33E6279}" destId="{A22D28D0-C0EE-4FAC-9411-A8A4995FB17B}" srcOrd="0" destOrd="0" parTransId="{7B8C8DE4-9C8E-4AAA-9ABD-7D21384D12EF}" sibTransId="{D9EE63C1-7C79-499A-9EE1-6AFD68E7C84E}"/>
    <dgm:cxn modelId="{423F4FFE-A4A5-4DB9-BCD0-81CA33242D4A}" srcId="{EEA47F19-311D-44B3-AAA4-35C98BD4844B}" destId="{28888755-727E-436B-B2F2-DA7896544A65}" srcOrd="3" destOrd="0" parTransId="{74440C20-4C7D-42FA-8A71-91FF1ABB0C2B}" sibTransId="{25C618B1-3FCB-4E3A-AAEB-763F12B41872}"/>
    <dgm:cxn modelId="{B6E9FE2F-54FB-46AA-BA6A-1465C15C85E2}" srcId="{0C844461-76DE-4FEA-A87D-23440AD6FC2E}" destId="{D45E583C-4AAD-40D2-9D24-9A0A68141567}" srcOrd="0" destOrd="0" parTransId="{DF23AB14-DB78-4D25-948A-D263DF13EBEB}" sibTransId="{875C4C0C-D761-476B-9D17-EF850CFCBB84}"/>
    <dgm:cxn modelId="{9CBF9DF9-AB9B-4A23-9199-3C2DD5A0CE43}" srcId="{EEA47F19-311D-44B3-AAA4-35C98BD4844B}" destId="{E1B79EE1-1157-4302-AB0B-8FEDC81165FD}" srcOrd="1" destOrd="0" parTransId="{D901DA59-A95A-4489-99A8-4140EE7BA89A}" sibTransId="{E99A6F9C-C544-4400-B178-20BC6CFFFE07}"/>
    <dgm:cxn modelId="{1D90891A-5CA6-46E0-9B94-066929D862D5}" type="presOf" srcId="{28888755-727E-436B-B2F2-DA7896544A65}" destId="{9312B733-3AEB-49F6-8245-08553BA2949B}" srcOrd="0" destOrd="0" presId="urn:diagrams.loki3.com/BracketList"/>
    <dgm:cxn modelId="{53E397A2-7CAD-4A4C-ABDE-885D92961EB2}" type="presOf" srcId="{FE2BA0E8-81AC-463B-B498-EF464F5BCE06}" destId="{9893D59A-7FEC-486D-89C4-D28135F6121C}" srcOrd="0" destOrd="0" presId="urn:diagrams.loki3.com/BracketList"/>
    <dgm:cxn modelId="{F65CBA75-45F4-4C8A-8772-278962ADE0CE}" type="presOf" srcId="{E055884F-7426-4921-A0E5-9CA56A76B49A}" destId="{CCB8139E-CA19-491D-9FCD-6BF28923C725}" srcOrd="0" destOrd="0" presId="urn:diagrams.loki3.com/BracketList"/>
    <dgm:cxn modelId="{997AF6DE-9802-4842-96EC-E457543D4099}" srcId="{EEA47F19-311D-44B3-AAA4-35C98BD4844B}" destId="{E055884F-7426-4921-A0E5-9CA56A76B49A}" srcOrd="2" destOrd="0" parTransId="{A220DF32-CC6B-446C-B398-3C6FF19DF138}" sibTransId="{EADBA54B-8207-46FB-8C83-E7274B6ED163}"/>
    <dgm:cxn modelId="{F06063E2-D018-4F42-A342-274E0902DE34}" type="presOf" srcId="{A22D28D0-C0EE-4FAC-9411-A8A4995FB17B}" destId="{B43D6F8D-5103-4DCA-8971-053A6B7A987B}" srcOrd="0" destOrd="0" presId="urn:diagrams.loki3.com/BracketList"/>
    <dgm:cxn modelId="{DD617B54-39C2-497E-9D94-251C9FAD9A35}" type="presOf" srcId="{0C844461-76DE-4FEA-A87D-23440AD6FC2E}" destId="{C6144CDB-22C1-4337-9F95-C3A522A707D1}" srcOrd="0" destOrd="0" presId="urn:diagrams.loki3.com/BracketList"/>
    <dgm:cxn modelId="{C1188A4E-FB96-4E8F-9307-7C6CDB28AD6E}" type="presOf" srcId="{4B4A2A45-FFA7-47F5-A99D-A2DFD7698107}" destId="{9A05939C-6B40-4C32-897A-4A6DC3E71E5B}" srcOrd="0" destOrd="0" presId="urn:diagrams.loki3.com/BracketList"/>
    <dgm:cxn modelId="{E9154DB6-8B71-4C47-A778-19BA49538396}" type="presOf" srcId="{92FD0664-EE76-4121-BE7B-68FC1EE5F4D7}" destId="{C6BA9D27-2D60-4BA7-98A9-E18E57FDB6CB}" srcOrd="0" destOrd="0" presId="urn:diagrams.loki3.com/BracketList"/>
    <dgm:cxn modelId="{28FEEFA5-6DE3-40CA-B954-F6DBC6F9FAD9}" type="presOf" srcId="{26EF48C7-6381-4355-B03F-DD441AE957C7}" destId="{EFAACCF6-3A6A-4536-89B0-F0A7C44F6BE1}" srcOrd="0" destOrd="0" presId="urn:diagrams.loki3.com/BracketList"/>
    <dgm:cxn modelId="{1021894C-289A-4B28-BA0D-6767C27230B8}" type="presOf" srcId="{D45E583C-4AAD-40D2-9D24-9A0A68141567}" destId="{7BB6658A-32E0-42C7-B82A-240BF45CF27D}" srcOrd="0" destOrd="0" presId="urn:diagrams.loki3.com/BracketList"/>
    <dgm:cxn modelId="{F0833111-710A-438D-8DAD-39E1E37FCCA2}" type="presOf" srcId="{E1AD8724-28DC-48C5-B75E-B0D1F33E6279}" destId="{939B76D1-BB33-4E50-9ECD-839FB5787B95}" srcOrd="0" destOrd="0" presId="urn:diagrams.loki3.com/BracketList"/>
    <dgm:cxn modelId="{DFA45898-8E34-483C-97B6-EC38D2140466}" srcId="{EEA47F19-311D-44B3-AAA4-35C98BD4844B}" destId="{0C844461-76DE-4FEA-A87D-23440AD6FC2E}" srcOrd="0" destOrd="0" parTransId="{6F031138-6684-4AF8-B48F-F90EB84372B1}" sibTransId="{C24B5DA2-B651-485D-A0F4-95731772C9B8}"/>
    <dgm:cxn modelId="{29D18108-D348-4C83-ABE4-39390C16C5CD}" srcId="{E1B79EE1-1157-4302-AB0B-8FEDC81165FD}" destId="{92FD0664-EE76-4121-BE7B-68FC1EE5F4D7}" srcOrd="0" destOrd="0" parTransId="{A4B2DE69-08CB-4EF5-A179-A9838DCC0C0D}" sibTransId="{31990FCE-83F5-4BCE-86BA-4F924011EADA}"/>
    <dgm:cxn modelId="{86D1D984-3A22-405C-B36D-C2926B8E421B}" srcId="{28888755-727E-436B-B2F2-DA7896544A65}" destId="{FE2BA0E8-81AC-463B-B498-EF464F5BCE06}" srcOrd="0" destOrd="0" parTransId="{7A39DE39-681C-425E-9FED-FBE278CC5B2D}" sibTransId="{03DEC489-1FE9-42FB-A7B6-2DC930E80875}"/>
    <dgm:cxn modelId="{48A7DAC8-CBA0-4CCF-8FEB-1A8D1991CE61}" srcId="{26EF48C7-6381-4355-B03F-DD441AE957C7}" destId="{4B4A2A45-FFA7-47F5-A99D-A2DFD7698107}" srcOrd="0" destOrd="0" parTransId="{2E2C89AA-6D36-4A41-9A01-A47B8388C320}" sibTransId="{5B14C082-1404-4C23-9B64-643BA89D25BF}"/>
    <dgm:cxn modelId="{B07D637A-714A-406B-993E-0E5A5B39956B}" type="presOf" srcId="{E1B79EE1-1157-4302-AB0B-8FEDC81165FD}" destId="{F40D94EA-52E0-4740-A924-EAF350BDF213}" srcOrd="0" destOrd="0" presId="urn:diagrams.loki3.com/BracketList"/>
    <dgm:cxn modelId="{39B6D187-F738-494F-864B-824768F311FC}" type="presOf" srcId="{6B14159D-5902-471E-9F91-CEA86CA18597}" destId="{FFFD7BD8-195B-4FA4-9414-4F4C582F5570}" srcOrd="0" destOrd="0" presId="urn:diagrams.loki3.com/BracketList"/>
    <dgm:cxn modelId="{E528FBD6-03D8-4201-832B-0748BD271A16}" srcId="{E055884F-7426-4921-A0E5-9CA56A76B49A}" destId="{6B14159D-5902-471E-9F91-CEA86CA18597}" srcOrd="0" destOrd="0" parTransId="{0D2CFF9B-A50F-43E4-AFA5-E7E960E0BCD0}" sibTransId="{36039859-946E-4D2B-BAA0-EE1BB94895EC}"/>
    <dgm:cxn modelId="{87FAF999-9E08-4A6A-A6D7-11D7E30AC118}" type="presOf" srcId="{EEA47F19-311D-44B3-AAA4-35C98BD4844B}" destId="{EFEB1020-9C17-48DC-BBE0-54FA743F9F75}" srcOrd="0" destOrd="0" presId="urn:diagrams.loki3.com/BracketList"/>
    <dgm:cxn modelId="{9EBB09AF-7741-47ED-B436-933466BD5F46}" srcId="{EEA47F19-311D-44B3-AAA4-35C98BD4844B}" destId="{E1AD8724-28DC-48C5-B75E-B0D1F33E6279}" srcOrd="5" destOrd="0" parTransId="{411CE078-310E-457E-A7C1-09A580CCEBB0}" sibTransId="{BCA81F17-B88D-47F3-91A4-C02EC1C807D8}"/>
    <dgm:cxn modelId="{C002A477-0333-4E42-A591-A476378A7B14}" srcId="{EEA47F19-311D-44B3-AAA4-35C98BD4844B}" destId="{26EF48C7-6381-4355-B03F-DD441AE957C7}" srcOrd="4" destOrd="0" parTransId="{18A23F74-72B2-47CE-8CFA-63637C44E493}" sibTransId="{7F59AFA8-97ED-43F0-BB10-8E36A7F9F28C}"/>
    <dgm:cxn modelId="{AB42D7A7-653E-47B5-9F42-6E7309322647}" type="presParOf" srcId="{EFEB1020-9C17-48DC-BBE0-54FA743F9F75}" destId="{98695426-23ED-40C0-90A1-2BB445DEBC64}" srcOrd="0" destOrd="0" presId="urn:diagrams.loki3.com/BracketList"/>
    <dgm:cxn modelId="{88359D50-1F2C-4547-ACE7-4937D5FD3348}" type="presParOf" srcId="{98695426-23ED-40C0-90A1-2BB445DEBC64}" destId="{C6144CDB-22C1-4337-9F95-C3A522A707D1}" srcOrd="0" destOrd="0" presId="urn:diagrams.loki3.com/BracketList"/>
    <dgm:cxn modelId="{56E45241-B190-4DE5-A94F-DBDE133CC0A6}" type="presParOf" srcId="{98695426-23ED-40C0-90A1-2BB445DEBC64}" destId="{02385D1D-92EB-445D-B736-940004751C79}" srcOrd="1" destOrd="0" presId="urn:diagrams.loki3.com/BracketList"/>
    <dgm:cxn modelId="{2931D4A6-7CE4-4574-8F38-13B1A85E814A}" type="presParOf" srcId="{98695426-23ED-40C0-90A1-2BB445DEBC64}" destId="{99D36636-E395-439F-A79A-29C0BFB6F7E4}" srcOrd="2" destOrd="0" presId="urn:diagrams.loki3.com/BracketList"/>
    <dgm:cxn modelId="{62613B9E-02C6-448F-8B3E-664ACF54EAF2}" type="presParOf" srcId="{98695426-23ED-40C0-90A1-2BB445DEBC64}" destId="{7BB6658A-32E0-42C7-B82A-240BF45CF27D}" srcOrd="3" destOrd="0" presId="urn:diagrams.loki3.com/BracketList"/>
    <dgm:cxn modelId="{1332BA43-D1F0-4534-AEF5-567EDB0DAA27}" type="presParOf" srcId="{EFEB1020-9C17-48DC-BBE0-54FA743F9F75}" destId="{5B3CB043-7A92-47E9-A4C4-39EC715F2552}" srcOrd="1" destOrd="0" presId="urn:diagrams.loki3.com/BracketList"/>
    <dgm:cxn modelId="{6F0DEA31-053D-4757-A3F1-C4AED257CE3B}" type="presParOf" srcId="{EFEB1020-9C17-48DC-BBE0-54FA743F9F75}" destId="{D9DF5E9A-39D4-44B7-A326-58B07A05D91E}" srcOrd="2" destOrd="0" presId="urn:diagrams.loki3.com/BracketList"/>
    <dgm:cxn modelId="{B1760F33-1DBF-4C9E-B44B-A6A107201CF0}" type="presParOf" srcId="{D9DF5E9A-39D4-44B7-A326-58B07A05D91E}" destId="{F40D94EA-52E0-4740-A924-EAF350BDF213}" srcOrd="0" destOrd="0" presId="urn:diagrams.loki3.com/BracketList"/>
    <dgm:cxn modelId="{E05D97EB-C4AC-4587-8803-EB26112029DC}" type="presParOf" srcId="{D9DF5E9A-39D4-44B7-A326-58B07A05D91E}" destId="{0E930D30-96BC-4D43-B65A-EE88C46DBE48}" srcOrd="1" destOrd="0" presId="urn:diagrams.loki3.com/BracketList"/>
    <dgm:cxn modelId="{DC4347B1-A070-4871-882A-8CD1ECF27540}" type="presParOf" srcId="{D9DF5E9A-39D4-44B7-A326-58B07A05D91E}" destId="{5831BF15-ED1F-4BD5-857B-18B8E573D9AB}" srcOrd="2" destOrd="0" presId="urn:diagrams.loki3.com/BracketList"/>
    <dgm:cxn modelId="{1E7448D8-C1E4-4B4D-8E3F-4EC6D422CA39}" type="presParOf" srcId="{D9DF5E9A-39D4-44B7-A326-58B07A05D91E}" destId="{C6BA9D27-2D60-4BA7-98A9-E18E57FDB6CB}" srcOrd="3" destOrd="0" presId="urn:diagrams.loki3.com/BracketList"/>
    <dgm:cxn modelId="{E9969BE0-22D4-47FD-AB4E-56E157AAFF3C}" type="presParOf" srcId="{EFEB1020-9C17-48DC-BBE0-54FA743F9F75}" destId="{5A002753-9FCA-4DC5-B8A6-1F7632BDDE58}" srcOrd="3" destOrd="0" presId="urn:diagrams.loki3.com/BracketList"/>
    <dgm:cxn modelId="{F5BAC381-EF18-4D17-A7FC-E82827E25D28}" type="presParOf" srcId="{EFEB1020-9C17-48DC-BBE0-54FA743F9F75}" destId="{9709DCCB-B8A8-47BC-A303-F9EC41DA889E}" srcOrd="4" destOrd="0" presId="urn:diagrams.loki3.com/BracketList"/>
    <dgm:cxn modelId="{86619517-933C-42D8-9489-6FCEC01DD220}" type="presParOf" srcId="{9709DCCB-B8A8-47BC-A303-F9EC41DA889E}" destId="{CCB8139E-CA19-491D-9FCD-6BF28923C725}" srcOrd="0" destOrd="0" presId="urn:diagrams.loki3.com/BracketList"/>
    <dgm:cxn modelId="{02F0F7C4-2988-4AF9-BF04-64F0EE634B90}" type="presParOf" srcId="{9709DCCB-B8A8-47BC-A303-F9EC41DA889E}" destId="{14D1633C-A097-4A5A-8269-B04E98857E56}" srcOrd="1" destOrd="0" presId="urn:diagrams.loki3.com/BracketList"/>
    <dgm:cxn modelId="{FEBBB89A-3DC9-4361-99FA-2638888193E6}" type="presParOf" srcId="{9709DCCB-B8A8-47BC-A303-F9EC41DA889E}" destId="{82B38D6F-2AA7-4339-A71D-28AA55699178}" srcOrd="2" destOrd="0" presId="urn:diagrams.loki3.com/BracketList"/>
    <dgm:cxn modelId="{13739E10-8EFE-4740-BDD6-C65738E97814}" type="presParOf" srcId="{9709DCCB-B8A8-47BC-A303-F9EC41DA889E}" destId="{FFFD7BD8-195B-4FA4-9414-4F4C582F5570}" srcOrd="3" destOrd="0" presId="urn:diagrams.loki3.com/BracketList"/>
    <dgm:cxn modelId="{41663860-8DE3-4FD4-8980-1FEBADA3B6B3}" type="presParOf" srcId="{EFEB1020-9C17-48DC-BBE0-54FA743F9F75}" destId="{D3A122A3-FC4C-4845-B4FF-0E74CF3D50D3}" srcOrd="5" destOrd="0" presId="urn:diagrams.loki3.com/BracketList"/>
    <dgm:cxn modelId="{AC162940-BA85-4CC1-8E11-F867C7B5704E}" type="presParOf" srcId="{EFEB1020-9C17-48DC-BBE0-54FA743F9F75}" destId="{CCB5FDA4-BEC8-4CA1-835A-2A3BEEBEC456}" srcOrd="6" destOrd="0" presId="urn:diagrams.loki3.com/BracketList"/>
    <dgm:cxn modelId="{E46BC4CC-A39A-4D98-8BAA-FCFC538FA5A8}" type="presParOf" srcId="{CCB5FDA4-BEC8-4CA1-835A-2A3BEEBEC456}" destId="{9312B733-3AEB-49F6-8245-08553BA2949B}" srcOrd="0" destOrd="0" presId="urn:diagrams.loki3.com/BracketList"/>
    <dgm:cxn modelId="{CB5D7538-FD50-4393-8217-84EC1FA41A65}" type="presParOf" srcId="{CCB5FDA4-BEC8-4CA1-835A-2A3BEEBEC456}" destId="{435AB433-2559-485A-A03D-C32F36288071}" srcOrd="1" destOrd="0" presId="urn:diagrams.loki3.com/BracketList"/>
    <dgm:cxn modelId="{A5F4C2C0-2AD0-4D9C-9722-B687CB19AED5}" type="presParOf" srcId="{CCB5FDA4-BEC8-4CA1-835A-2A3BEEBEC456}" destId="{C13B9160-72D5-46E0-A1C0-91E8634DFAE2}" srcOrd="2" destOrd="0" presId="urn:diagrams.loki3.com/BracketList"/>
    <dgm:cxn modelId="{7A26CC70-3B05-4550-B48E-AA9179FBA0D8}" type="presParOf" srcId="{CCB5FDA4-BEC8-4CA1-835A-2A3BEEBEC456}" destId="{9893D59A-7FEC-486D-89C4-D28135F6121C}" srcOrd="3" destOrd="0" presId="urn:diagrams.loki3.com/BracketList"/>
    <dgm:cxn modelId="{09210F02-D189-4C6E-BB0B-13D5D35D29D6}" type="presParOf" srcId="{EFEB1020-9C17-48DC-BBE0-54FA743F9F75}" destId="{A421D242-ABBF-45EB-97FD-83930430328F}" srcOrd="7" destOrd="0" presId="urn:diagrams.loki3.com/BracketList"/>
    <dgm:cxn modelId="{BF9B1FA8-C6F8-417C-9283-F4B7F3F4EF70}" type="presParOf" srcId="{EFEB1020-9C17-48DC-BBE0-54FA743F9F75}" destId="{F0DED400-B200-4EA2-AB34-CCFF58E07A6E}" srcOrd="8" destOrd="0" presId="urn:diagrams.loki3.com/BracketList"/>
    <dgm:cxn modelId="{E345153F-C919-4567-BC59-069A2E963EE9}" type="presParOf" srcId="{F0DED400-B200-4EA2-AB34-CCFF58E07A6E}" destId="{EFAACCF6-3A6A-4536-89B0-F0A7C44F6BE1}" srcOrd="0" destOrd="0" presId="urn:diagrams.loki3.com/BracketList"/>
    <dgm:cxn modelId="{19F0349F-94B2-48EF-9CB1-A53AF6DFB3E3}" type="presParOf" srcId="{F0DED400-B200-4EA2-AB34-CCFF58E07A6E}" destId="{6497CA82-45EE-4BD1-AEB4-CC3961FBFB74}" srcOrd="1" destOrd="0" presId="urn:diagrams.loki3.com/BracketList"/>
    <dgm:cxn modelId="{BDC27EB9-8B7C-4816-8A7F-E481DA678E0A}" type="presParOf" srcId="{F0DED400-B200-4EA2-AB34-CCFF58E07A6E}" destId="{CD7548DD-1E84-4DA7-B1D0-28F3E4EBFF82}" srcOrd="2" destOrd="0" presId="urn:diagrams.loki3.com/BracketList"/>
    <dgm:cxn modelId="{C48B11B7-350A-42FB-B1E8-37C6E8B4B104}" type="presParOf" srcId="{F0DED400-B200-4EA2-AB34-CCFF58E07A6E}" destId="{9A05939C-6B40-4C32-897A-4A6DC3E71E5B}" srcOrd="3" destOrd="0" presId="urn:diagrams.loki3.com/BracketList"/>
    <dgm:cxn modelId="{ABE5130E-CE17-45B1-8A81-C0E4C5D4AA9D}" type="presParOf" srcId="{EFEB1020-9C17-48DC-BBE0-54FA743F9F75}" destId="{569EA799-9807-4770-B698-79D3EF79120B}" srcOrd="9" destOrd="0" presId="urn:diagrams.loki3.com/BracketList"/>
    <dgm:cxn modelId="{C3FF0216-0C3D-49E3-97BA-BD3CECD08547}" type="presParOf" srcId="{EFEB1020-9C17-48DC-BBE0-54FA743F9F75}" destId="{2B991069-479A-498A-AF83-5B33CD9F12C6}" srcOrd="10" destOrd="0" presId="urn:diagrams.loki3.com/BracketList"/>
    <dgm:cxn modelId="{2C9BD979-B402-42D4-9CC8-2BC1BD98FC71}" type="presParOf" srcId="{2B991069-479A-498A-AF83-5B33CD9F12C6}" destId="{939B76D1-BB33-4E50-9ECD-839FB5787B95}" srcOrd="0" destOrd="0" presId="urn:diagrams.loki3.com/BracketList"/>
    <dgm:cxn modelId="{060B9C99-62E4-4DB3-A4C2-3B4F7EB8EA0E}" type="presParOf" srcId="{2B991069-479A-498A-AF83-5B33CD9F12C6}" destId="{7845F59F-6101-48DE-ABCC-EC5351843F5B}" srcOrd="1" destOrd="0" presId="urn:diagrams.loki3.com/BracketList"/>
    <dgm:cxn modelId="{A6CBCD60-0B97-4541-81C0-E2BA7C5B3668}" type="presParOf" srcId="{2B991069-479A-498A-AF83-5B33CD9F12C6}" destId="{8DC06B04-AA78-4007-96F1-AC66800E204E}" srcOrd="2" destOrd="0" presId="urn:diagrams.loki3.com/BracketList"/>
    <dgm:cxn modelId="{1BB5E12F-D959-4CAD-8C9A-57D3AA29A1E3}" type="presParOf" srcId="{2B991069-479A-498A-AF83-5B33CD9F12C6}" destId="{B43D6F8D-5103-4DCA-8971-053A6B7A987B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91C1FF8-D24B-462D-B13F-4086A7342655}" type="doc">
      <dgm:prSet loTypeId="urn:microsoft.com/office/officeart/2005/8/layout/radial3" loCatId="cycle" qsTypeId="urn:microsoft.com/office/officeart/2005/8/quickstyle/simple3" qsCatId="simple" csTypeId="urn:microsoft.com/office/officeart/2005/8/colors/accent4_5" csCatId="accent4" phldr="1"/>
      <dgm:spPr/>
      <dgm:t>
        <a:bodyPr/>
        <a:lstStyle/>
        <a:p>
          <a:endParaRPr lang="en-US"/>
        </a:p>
      </dgm:t>
    </dgm:pt>
    <dgm:pt modelId="{40EF3D92-C4CB-4CBC-8AED-087234C53764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sr-Cyrl-RS" b="1" dirty="0" smtClean="0">
              <a:solidFill>
                <a:schemeClr val="tx1"/>
              </a:solidFill>
            </a:rPr>
            <a:t>Приходи од продаје добара </a:t>
          </a:r>
          <a:r>
            <a:rPr lang="sr-Cyrl-RS" b="1" dirty="0" smtClean="0">
              <a:solidFill>
                <a:schemeClr val="tx1"/>
              </a:solidFill>
            </a:rPr>
            <a:t>и</a:t>
          </a:r>
          <a:r>
            <a:rPr lang="en-GB" b="1" dirty="0" smtClean="0">
              <a:solidFill>
                <a:schemeClr val="tx1"/>
              </a:solidFill>
            </a:rPr>
            <a:t> </a:t>
          </a:r>
          <a:r>
            <a:rPr lang="sr-Cyrl-RS" b="1" dirty="0" smtClean="0">
              <a:solidFill>
                <a:schemeClr val="tx1"/>
              </a:solidFill>
            </a:rPr>
            <a:t>услуга </a:t>
          </a:r>
          <a:endParaRPr lang="sr-Cyrl-RS" b="1" dirty="0" smtClean="0">
            <a:solidFill>
              <a:schemeClr val="tx1"/>
            </a:solidFill>
          </a:endParaRPr>
        </a:p>
        <a:p>
          <a:r>
            <a:rPr lang="sr-Cyrl-RS" b="1" dirty="0" smtClean="0">
              <a:solidFill>
                <a:schemeClr val="tx1"/>
              </a:solidFill>
            </a:rPr>
            <a:t>800,000.00</a:t>
          </a:r>
          <a:endParaRPr lang="en-US" b="1" dirty="0">
            <a:solidFill>
              <a:schemeClr val="tx1"/>
            </a:solidFill>
          </a:endParaRPr>
        </a:p>
      </dgm:t>
    </dgm:pt>
    <dgm:pt modelId="{4FA9126D-361B-4DA5-854C-1DB4EE314D93}" type="parTrans" cxnId="{352C831E-5F27-4CEA-B329-F961BC5C1E53}">
      <dgm:prSet/>
      <dgm:spPr/>
      <dgm:t>
        <a:bodyPr/>
        <a:lstStyle/>
        <a:p>
          <a:pPr algn="ctr"/>
          <a:endParaRPr lang="en-US"/>
        </a:p>
      </dgm:t>
    </dgm:pt>
    <dgm:pt modelId="{DCC66F39-0032-4915-A732-5C415659FF68}" type="sibTrans" cxnId="{352C831E-5F27-4CEA-B329-F961BC5C1E53}">
      <dgm:prSet/>
      <dgm:spPr/>
      <dgm:t>
        <a:bodyPr/>
        <a:lstStyle/>
        <a:p>
          <a:pPr algn="ctr"/>
          <a:endParaRPr lang="en-US"/>
        </a:p>
      </dgm:t>
    </dgm:pt>
    <dgm:pt modelId="{89F19E09-5CEB-4D2B-916E-DAD674F5D99A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rgbClr val="C00000"/>
        </a:solidFill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Порези на доходак, добит и капиталне добитке </a:t>
          </a:r>
        </a:p>
        <a:p>
          <a:r>
            <a:rPr lang="ru-RU" sz="1400" b="1" dirty="0" smtClean="0">
              <a:solidFill>
                <a:schemeClr val="tx1"/>
              </a:solidFill>
            </a:rPr>
            <a:t>72,000,000.00</a:t>
          </a:r>
          <a:endParaRPr lang="en-US" sz="1400" b="1" dirty="0">
            <a:solidFill>
              <a:schemeClr val="tx1"/>
            </a:solidFill>
          </a:endParaRPr>
        </a:p>
      </dgm:t>
    </dgm:pt>
    <dgm:pt modelId="{9FDB7B1E-D543-40DC-BB7F-ECF452037BED}" type="parTrans" cxnId="{A09097E8-5CD6-454F-92A8-909D817337FB}">
      <dgm:prSet/>
      <dgm:spPr/>
      <dgm:t>
        <a:bodyPr/>
        <a:lstStyle/>
        <a:p>
          <a:endParaRPr lang="en-US"/>
        </a:p>
      </dgm:t>
    </dgm:pt>
    <dgm:pt modelId="{B89F406B-EB98-4AB9-BF8F-4D929C177CAE}" type="sibTrans" cxnId="{A09097E8-5CD6-454F-92A8-909D817337FB}">
      <dgm:prSet/>
      <dgm:spPr/>
      <dgm:t>
        <a:bodyPr/>
        <a:lstStyle/>
        <a:p>
          <a:endParaRPr lang="en-US"/>
        </a:p>
      </dgm:t>
    </dgm:pt>
    <dgm:pt modelId="{AD91AEB8-44F4-48F5-ABDA-C89F25680151}">
      <dgm:prSet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sr-Cyrl-RS" sz="1400" b="1" dirty="0" smtClean="0">
              <a:solidFill>
                <a:schemeClr val="tx1"/>
              </a:solidFill>
            </a:rPr>
            <a:t>Приходи од имовине</a:t>
          </a:r>
        </a:p>
        <a:p>
          <a:r>
            <a:rPr lang="sr-Cyrl-RS" sz="1400" b="1" dirty="0" smtClean="0">
              <a:solidFill>
                <a:schemeClr val="tx1"/>
              </a:solidFill>
            </a:rPr>
            <a:t>2,200,000.00</a:t>
          </a:r>
          <a:endParaRPr lang="en-US" sz="1400" b="1" dirty="0">
            <a:solidFill>
              <a:schemeClr val="tx1"/>
            </a:solidFill>
          </a:endParaRPr>
        </a:p>
      </dgm:t>
    </dgm:pt>
    <dgm:pt modelId="{196EAB6F-E73B-40E9-A422-9E7DF138D098}" type="parTrans" cxnId="{854355A1-C2F8-4A3A-AA2C-D6CBF24B4EFC}">
      <dgm:prSet/>
      <dgm:spPr/>
      <dgm:t>
        <a:bodyPr/>
        <a:lstStyle/>
        <a:p>
          <a:endParaRPr lang="en-US"/>
        </a:p>
      </dgm:t>
    </dgm:pt>
    <dgm:pt modelId="{9271D949-C20F-4BD2-82A2-987375E033C9}" type="sibTrans" cxnId="{854355A1-C2F8-4A3A-AA2C-D6CBF24B4EFC}">
      <dgm:prSet/>
      <dgm:spPr/>
      <dgm:t>
        <a:bodyPr/>
        <a:lstStyle/>
        <a:p>
          <a:endParaRPr lang="en-US"/>
        </a:p>
      </dgm:t>
    </dgm:pt>
    <dgm:pt modelId="{BF71EFAE-EC9F-46E9-BD2A-1686637595DA}">
      <dgm:prSet phldrT="[Text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sr-Cyrl-RS" sz="1200" b="1" dirty="0" smtClean="0">
              <a:solidFill>
                <a:schemeClr val="tx1"/>
              </a:solidFill>
            </a:rPr>
            <a:t>Порези на добра и услуге</a:t>
          </a:r>
        </a:p>
        <a:p>
          <a:pPr algn="ctr"/>
          <a:r>
            <a:rPr lang="sr-Cyrl-RS" sz="1200" b="1" dirty="0" smtClean="0">
              <a:solidFill>
                <a:schemeClr val="tx1"/>
              </a:solidFill>
            </a:rPr>
            <a:t>15,700,000.00</a:t>
          </a:r>
          <a:endParaRPr lang="en-US" sz="1200" b="1" dirty="0">
            <a:solidFill>
              <a:schemeClr val="tx1"/>
            </a:solidFill>
          </a:endParaRPr>
        </a:p>
      </dgm:t>
    </dgm:pt>
    <dgm:pt modelId="{83F53DA1-8C67-4AF5-A20A-9CEC6105D842}" type="sibTrans" cxnId="{E91D5090-0D92-42B7-9D4F-F91AB585D7A9}">
      <dgm:prSet/>
      <dgm:spPr/>
      <dgm:t>
        <a:bodyPr/>
        <a:lstStyle/>
        <a:p>
          <a:pPr algn="ctr"/>
          <a:endParaRPr lang="en-US"/>
        </a:p>
      </dgm:t>
    </dgm:pt>
    <dgm:pt modelId="{C16FE7E0-0CCD-40DA-AE7B-F518D75734AD}" type="parTrans" cxnId="{E91D5090-0D92-42B7-9D4F-F91AB585D7A9}">
      <dgm:prSet/>
      <dgm:spPr/>
      <dgm:t>
        <a:bodyPr/>
        <a:lstStyle/>
        <a:p>
          <a:pPr algn="ctr"/>
          <a:endParaRPr lang="en-US"/>
        </a:p>
      </dgm:t>
    </dgm:pt>
    <dgm:pt modelId="{AEA7499A-114B-4146-9776-CDD8ACEC6B39}">
      <dgm:prSet phldrT="[Text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sr-Cyrl-RS" sz="1200" b="1" dirty="0" smtClean="0">
              <a:solidFill>
                <a:schemeClr val="tx1"/>
              </a:solidFill>
            </a:rPr>
            <a:t>Трансфери и донације</a:t>
          </a:r>
        </a:p>
        <a:p>
          <a:pPr algn="ctr"/>
          <a:r>
            <a:rPr lang="sr-Cyrl-RS" sz="1200" b="1" dirty="0" smtClean="0">
              <a:solidFill>
                <a:schemeClr val="tx1"/>
              </a:solidFill>
            </a:rPr>
            <a:t>45,600,000.00  динара</a:t>
          </a:r>
          <a:endParaRPr lang="en-US" sz="1200" b="1" dirty="0">
            <a:solidFill>
              <a:schemeClr val="tx1"/>
            </a:solidFill>
          </a:endParaRPr>
        </a:p>
      </dgm:t>
    </dgm:pt>
    <dgm:pt modelId="{FB33CDA3-B14A-45E1-8720-9AFFB02CF5C0}" type="sibTrans" cxnId="{72EA3587-932B-4810-997C-DB062E3570AF}">
      <dgm:prSet/>
      <dgm:spPr/>
      <dgm:t>
        <a:bodyPr/>
        <a:lstStyle/>
        <a:p>
          <a:pPr algn="ctr"/>
          <a:endParaRPr lang="en-US"/>
        </a:p>
      </dgm:t>
    </dgm:pt>
    <dgm:pt modelId="{3756029C-568E-4504-8660-3DE9F861C604}" type="parTrans" cxnId="{72EA3587-932B-4810-997C-DB062E3570AF}">
      <dgm:prSet/>
      <dgm:spPr/>
      <dgm:t>
        <a:bodyPr/>
        <a:lstStyle/>
        <a:p>
          <a:pPr algn="ctr"/>
          <a:endParaRPr lang="en-US"/>
        </a:p>
      </dgm:t>
    </dgm:pt>
    <dgm:pt modelId="{DB1A1606-130D-4B45-9553-0A0B804495DF}">
      <dgm:prSet phldrT="[Text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sr-Cyrl-RS" sz="900" b="1" dirty="0" smtClean="0">
              <a:solidFill>
                <a:schemeClr val="tx1"/>
              </a:solidFill>
            </a:rPr>
            <a:t>Приходи од  пореза  на имовину  28,850,714.00 динара</a:t>
          </a:r>
          <a:endParaRPr lang="en-US" sz="900" b="1" dirty="0">
            <a:solidFill>
              <a:schemeClr val="tx1"/>
            </a:solidFill>
          </a:endParaRPr>
        </a:p>
      </dgm:t>
    </dgm:pt>
    <dgm:pt modelId="{411BF947-09C5-4608-92FF-81B3B11A697B}" type="sibTrans" cxnId="{8DDA3E00-731C-4A18-9115-B59AF995D68E}">
      <dgm:prSet/>
      <dgm:spPr/>
      <dgm:t>
        <a:bodyPr/>
        <a:lstStyle/>
        <a:p>
          <a:pPr algn="ctr"/>
          <a:endParaRPr lang="en-US"/>
        </a:p>
      </dgm:t>
    </dgm:pt>
    <dgm:pt modelId="{E71C9696-7619-4519-B8E6-F2196E95C10E}" type="parTrans" cxnId="{8DDA3E00-731C-4A18-9115-B59AF995D68E}">
      <dgm:prSet/>
      <dgm:spPr/>
      <dgm:t>
        <a:bodyPr/>
        <a:lstStyle/>
        <a:p>
          <a:pPr algn="ctr"/>
          <a:endParaRPr lang="en-US"/>
        </a:p>
      </dgm:t>
    </dgm:pt>
    <dgm:pt modelId="{43275D6C-D470-4E2E-96F8-239EECE5D634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sr-Cyrl-RS" b="1" dirty="0" smtClean="0">
              <a:solidFill>
                <a:schemeClr val="tx1"/>
              </a:solidFill>
            </a:rPr>
            <a:t>Укупни буџетски приходи и примања  176,750,714 динара</a:t>
          </a:r>
          <a:endParaRPr lang="en-US" b="1" dirty="0">
            <a:solidFill>
              <a:schemeClr val="tx1"/>
            </a:solidFill>
          </a:endParaRPr>
        </a:p>
      </dgm:t>
    </dgm:pt>
    <dgm:pt modelId="{5344238D-D1B6-460D-9BE4-114CABEA8131}" type="sibTrans" cxnId="{0AC9C91C-155D-46F0-9E26-33B93E5E0E08}">
      <dgm:prSet/>
      <dgm:spPr/>
      <dgm:t>
        <a:bodyPr/>
        <a:lstStyle/>
        <a:p>
          <a:pPr algn="ctr"/>
          <a:endParaRPr lang="en-US"/>
        </a:p>
      </dgm:t>
    </dgm:pt>
    <dgm:pt modelId="{C3508CD6-4178-4856-A1A5-59121457A236}" type="parTrans" cxnId="{0AC9C91C-155D-46F0-9E26-33B93E5E0E08}">
      <dgm:prSet/>
      <dgm:spPr/>
      <dgm:t>
        <a:bodyPr/>
        <a:lstStyle/>
        <a:p>
          <a:pPr algn="ctr"/>
          <a:endParaRPr lang="en-US"/>
        </a:p>
      </dgm:t>
    </dgm:pt>
    <dgm:pt modelId="{B7126A2F-F264-48BE-AB2C-FA98ECBCDA4C}">
      <dgm:prSet/>
      <dgm:spPr/>
      <dgm:t>
        <a:bodyPr/>
        <a:lstStyle/>
        <a:p>
          <a:endParaRPr lang="en-US"/>
        </a:p>
      </dgm:t>
    </dgm:pt>
    <dgm:pt modelId="{63490E2C-63F9-4776-93ED-707E4654DBE9}" type="parTrans" cxnId="{3044FCBC-3C21-431B-AEBC-201D3859D445}">
      <dgm:prSet/>
      <dgm:spPr/>
      <dgm:t>
        <a:bodyPr/>
        <a:lstStyle/>
        <a:p>
          <a:endParaRPr lang="en-US"/>
        </a:p>
      </dgm:t>
    </dgm:pt>
    <dgm:pt modelId="{F868097A-546B-4A8D-A898-6E4343129AE0}" type="sibTrans" cxnId="{3044FCBC-3C21-431B-AEBC-201D3859D445}">
      <dgm:prSet/>
      <dgm:spPr/>
      <dgm:t>
        <a:bodyPr/>
        <a:lstStyle/>
        <a:p>
          <a:endParaRPr lang="en-US"/>
        </a:p>
      </dgm:t>
    </dgm:pt>
    <dgm:pt modelId="{EDE48642-351F-4FF6-8411-454CB9AA7DC4}">
      <dgm:prSet/>
      <dgm:spPr/>
      <dgm:t>
        <a:bodyPr/>
        <a:lstStyle/>
        <a:p>
          <a:endParaRPr lang="en-US"/>
        </a:p>
      </dgm:t>
    </dgm:pt>
    <dgm:pt modelId="{CB72B2EB-FB2D-4A08-B859-D190A36E73EE}" type="parTrans" cxnId="{A5AE2442-5C5A-4164-92C5-3B5BF63A21FC}">
      <dgm:prSet/>
      <dgm:spPr/>
      <dgm:t>
        <a:bodyPr/>
        <a:lstStyle/>
        <a:p>
          <a:endParaRPr lang="en-US"/>
        </a:p>
      </dgm:t>
    </dgm:pt>
    <dgm:pt modelId="{E8901251-6D90-4822-860A-56E70AF4C78A}" type="sibTrans" cxnId="{A5AE2442-5C5A-4164-92C5-3B5BF63A21FC}">
      <dgm:prSet/>
      <dgm:spPr/>
      <dgm:t>
        <a:bodyPr/>
        <a:lstStyle/>
        <a:p>
          <a:endParaRPr lang="en-US"/>
        </a:p>
      </dgm:t>
    </dgm:pt>
    <dgm:pt modelId="{56A88E7B-2120-41E9-99D6-58A2C379E9CE}">
      <dgm:prSet/>
      <dgm:spPr/>
      <dgm:t>
        <a:bodyPr/>
        <a:lstStyle/>
        <a:p>
          <a:endParaRPr lang="en-US"/>
        </a:p>
      </dgm:t>
    </dgm:pt>
    <dgm:pt modelId="{138142EB-AACF-44E3-A2E7-0BD4B75A67FE}" type="parTrans" cxnId="{E4AAD4E5-81EB-44CC-922C-5E1B5B2F3A81}">
      <dgm:prSet/>
      <dgm:spPr/>
      <dgm:t>
        <a:bodyPr/>
        <a:lstStyle/>
        <a:p>
          <a:endParaRPr lang="en-US"/>
        </a:p>
      </dgm:t>
    </dgm:pt>
    <dgm:pt modelId="{764A2B6F-B927-4245-A7C9-051DB0764307}" type="sibTrans" cxnId="{E4AAD4E5-81EB-44CC-922C-5E1B5B2F3A81}">
      <dgm:prSet/>
      <dgm:spPr/>
      <dgm:t>
        <a:bodyPr/>
        <a:lstStyle/>
        <a:p>
          <a:endParaRPr lang="en-US"/>
        </a:p>
      </dgm:t>
    </dgm:pt>
    <dgm:pt modelId="{BC59FAE3-CCEE-4392-9268-DAA15605B5CE}">
      <dgm:prSet/>
      <dgm:spPr/>
      <dgm:t>
        <a:bodyPr/>
        <a:lstStyle/>
        <a:p>
          <a:endParaRPr lang="en-US" dirty="0"/>
        </a:p>
      </dgm:t>
    </dgm:pt>
    <dgm:pt modelId="{D0E9D37E-A5F5-41E4-9E3B-ACEA43ED6922}" type="parTrans" cxnId="{6FF71D71-07C3-4A09-A512-48B43D3D8D1D}">
      <dgm:prSet/>
      <dgm:spPr/>
      <dgm:t>
        <a:bodyPr/>
        <a:lstStyle/>
        <a:p>
          <a:endParaRPr lang="en-US"/>
        </a:p>
      </dgm:t>
    </dgm:pt>
    <dgm:pt modelId="{142425F4-E16F-4358-A18C-32F2957F7479}" type="sibTrans" cxnId="{6FF71D71-07C3-4A09-A512-48B43D3D8D1D}">
      <dgm:prSet/>
      <dgm:spPr/>
      <dgm:t>
        <a:bodyPr/>
        <a:lstStyle/>
        <a:p>
          <a:endParaRPr lang="en-US"/>
        </a:p>
      </dgm:t>
    </dgm:pt>
    <dgm:pt modelId="{D7702566-4A4A-4D5E-8B54-6DBCFE46ED68}">
      <dgm:prSet phldrT="[Text]" custScaleX="90851" custScaleY="76633" custRadScaleRad="98184" custRadScaleInc="210422"/>
      <dgm:spPr/>
      <dgm:t>
        <a:bodyPr/>
        <a:lstStyle/>
        <a:p>
          <a:endParaRPr lang="en-GB"/>
        </a:p>
      </dgm:t>
    </dgm:pt>
    <dgm:pt modelId="{D29C3A1B-1AEB-4C1C-9F2F-1D5BBF582978}" type="parTrans" cxnId="{4FC8860E-FC95-45CD-9A5E-EE352053FD03}">
      <dgm:prSet/>
      <dgm:spPr/>
      <dgm:t>
        <a:bodyPr/>
        <a:lstStyle/>
        <a:p>
          <a:endParaRPr lang="en-GB"/>
        </a:p>
      </dgm:t>
    </dgm:pt>
    <dgm:pt modelId="{9FECF72F-F130-4BE7-B105-65D64CD03812}" type="sibTrans" cxnId="{4FC8860E-FC95-45CD-9A5E-EE352053FD03}">
      <dgm:prSet/>
      <dgm:spPr/>
      <dgm:t>
        <a:bodyPr/>
        <a:lstStyle/>
        <a:p>
          <a:endParaRPr lang="en-GB"/>
        </a:p>
      </dgm:t>
    </dgm:pt>
    <dgm:pt modelId="{CFBAAB81-CF25-4A42-A3B0-6A282DFA2CDF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rgbClr val="C00000"/>
        </a:solidFill>
      </dgm:spPr>
      <dgm:t>
        <a:bodyPr/>
        <a:lstStyle/>
        <a:p>
          <a:r>
            <a:rPr lang="sr-Cyrl-RS" sz="800" b="1" dirty="0" smtClean="0">
              <a:solidFill>
                <a:schemeClr val="tx1"/>
              </a:solidFill>
            </a:rPr>
            <a:t>Неутрошена ср из претходне године</a:t>
          </a:r>
        </a:p>
        <a:p>
          <a:r>
            <a:rPr lang="sr-Cyrl-RS" sz="800" b="1" dirty="0" smtClean="0">
              <a:solidFill>
                <a:schemeClr val="tx1"/>
              </a:solidFill>
            </a:rPr>
            <a:t>10,000,000.00</a:t>
          </a:r>
          <a:endParaRPr lang="en-US" sz="800" b="1" dirty="0">
            <a:solidFill>
              <a:schemeClr val="tx1"/>
            </a:solidFill>
          </a:endParaRPr>
        </a:p>
      </dgm:t>
    </dgm:pt>
    <dgm:pt modelId="{2B6BB3C7-B22B-4EFA-9094-B78902D327C8}" type="parTrans" cxnId="{F3F2E2B5-F77E-46D4-A2E4-115619E75D2D}">
      <dgm:prSet/>
      <dgm:spPr/>
      <dgm:t>
        <a:bodyPr/>
        <a:lstStyle/>
        <a:p>
          <a:endParaRPr lang="en-GB"/>
        </a:p>
      </dgm:t>
    </dgm:pt>
    <dgm:pt modelId="{BE88D4E1-A155-45A4-B518-F03CEFB3BC2E}" type="sibTrans" cxnId="{F3F2E2B5-F77E-46D4-A2E4-115619E75D2D}">
      <dgm:prSet/>
      <dgm:spPr/>
      <dgm:t>
        <a:bodyPr/>
        <a:lstStyle/>
        <a:p>
          <a:endParaRPr lang="en-GB"/>
        </a:p>
      </dgm:t>
    </dgm:pt>
    <dgm:pt modelId="{E6763EE5-8DA4-47FB-A886-915FA197CAD0}" type="pres">
      <dgm:prSet presAssocID="{691C1FF8-D24B-462D-B13F-4086A7342655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FB746E2-D736-4446-8093-C865FE09A112}" type="pres">
      <dgm:prSet presAssocID="{691C1FF8-D24B-462D-B13F-4086A7342655}" presName="radial" presStyleCnt="0">
        <dgm:presLayoutVars>
          <dgm:animLvl val="ctr"/>
        </dgm:presLayoutVars>
      </dgm:prSet>
      <dgm:spPr/>
      <dgm:t>
        <a:bodyPr/>
        <a:lstStyle/>
        <a:p>
          <a:endParaRPr lang="en-US"/>
        </a:p>
      </dgm:t>
    </dgm:pt>
    <dgm:pt modelId="{AFBC9C78-4E8A-498B-ACC1-DC2EFA6E3D36}" type="pres">
      <dgm:prSet presAssocID="{43275D6C-D470-4E2E-96F8-239EECE5D634}" presName="centerShape" presStyleLbl="vennNode1" presStyleIdx="0" presStyleCnt="8" custScaleX="90198" custScaleY="47623" custLinFactNeighborX="83839" custLinFactNeighborY="205"/>
      <dgm:spPr/>
      <dgm:t>
        <a:bodyPr/>
        <a:lstStyle/>
        <a:p>
          <a:endParaRPr lang="en-US"/>
        </a:p>
      </dgm:t>
    </dgm:pt>
    <dgm:pt modelId="{63432802-399F-407F-AC10-7219543A0326}" type="pres">
      <dgm:prSet presAssocID="{DB1A1606-130D-4B45-9553-0A0B804495DF}" presName="node" presStyleLbl="vennNode1" presStyleIdx="1" presStyleCnt="8" custScaleX="93017" custScaleY="77669" custRadScaleRad="87870" custRadScaleInc="260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9BFEB2-6844-4A2C-8DC2-780280CBA079}" type="pres">
      <dgm:prSet presAssocID="{AEA7499A-114B-4146-9776-CDD8ACEC6B39}" presName="node" presStyleLbl="vennNode1" presStyleIdx="2" presStyleCnt="8" custScaleX="150827" custScaleY="73228" custRadScaleRad="174393" custRadScaleInc="238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DE88A7-5745-4E4F-A7A8-F71A4DA0D5F2}" type="pres">
      <dgm:prSet presAssocID="{BF71EFAE-EC9F-46E9-BD2A-1686637595DA}" presName="node" presStyleLbl="vennNode1" presStyleIdx="3" presStyleCnt="8" custScaleX="121796" custScaleY="99863" custRadScaleRad="114484" custRadScaleInc="2202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DE4213-15E1-4436-8045-C055E8A54EDE}" type="pres">
      <dgm:prSet presAssocID="{40EF3D92-C4CB-4CBC-8AED-087234C53764}" presName="node" presStyleLbl="vennNode1" presStyleIdx="4" presStyleCnt="8" custScaleX="97933" custScaleY="76633" custRadScaleRad="126106" custRadScaleInc="2239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DBE502-350D-47E3-B542-BA7AC7F5917B}" type="pres">
      <dgm:prSet presAssocID="{AD91AEB8-44F4-48F5-ABDA-C89F25680151}" presName="node" presStyleLbl="vennNode1" presStyleIdx="5" presStyleCnt="8" custScaleX="144129" custScaleY="75339" custRadScaleRad="215623" custRadScaleInc="788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62B02C-A5F1-45D7-985C-55C71E4B4F05}" type="pres">
      <dgm:prSet presAssocID="{89F19E09-5CEB-4D2B-916E-DAD674F5D99A}" presName="node" presStyleLbl="vennNode1" presStyleIdx="6" presStyleCnt="8" custScaleX="154592" custScaleY="139637" custRadScaleRad="22983" custRadScaleInc="-2609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F0678E-0EB5-4D4D-AC4A-8BE71A712EFA}" type="pres">
      <dgm:prSet presAssocID="{CFBAAB81-CF25-4A42-A3B0-6A282DFA2CDF}" presName="node" presStyleLbl="vennNode1" presStyleIdx="7" presStyleCnt="8" custScaleX="95402" custScaleY="74344" custRadScaleRad="127985" custRadScaleInc="-324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0AC9C91C-155D-46F0-9E26-33B93E5E0E08}" srcId="{691C1FF8-D24B-462D-B13F-4086A7342655}" destId="{43275D6C-D470-4E2E-96F8-239EECE5D634}" srcOrd="0" destOrd="0" parTransId="{C3508CD6-4178-4856-A1A5-59121457A236}" sibTransId="{5344238D-D1B6-460D-9BE4-114CABEA8131}"/>
    <dgm:cxn modelId="{71DAB0A2-EB40-4D3D-B8DB-E2D95275BF4D}" type="presOf" srcId="{BF71EFAE-EC9F-46E9-BD2A-1686637595DA}" destId="{9DDE88A7-5745-4E4F-A7A8-F71A4DA0D5F2}" srcOrd="0" destOrd="0" presId="urn:microsoft.com/office/officeart/2005/8/layout/radial3"/>
    <dgm:cxn modelId="{A09097E8-5CD6-454F-92A8-909D817337FB}" srcId="{43275D6C-D470-4E2E-96F8-239EECE5D634}" destId="{89F19E09-5CEB-4D2B-916E-DAD674F5D99A}" srcOrd="5" destOrd="0" parTransId="{9FDB7B1E-D543-40DC-BB7F-ECF452037BED}" sibTransId="{B89F406B-EB98-4AB9-BF8F-4D929C177CAE}"/>
    <dgm:cxn modelId="{E4AAD4E5-81EB-44CC-922C-5E1B5B2F3A81}" srcId="{691C1FF8-D24B-462D-B13F-4086A7342655}" destId="{56A88E7B-2120-41E9-99D6-58A2C379E9CE}" srcOrd="3" destOrd="0" parTransId="{138142EB-AACF-44E3-A2E7-0BD4B75A67FE}" sibTransId="{764A2B6F-B927-4245-A7C9-051DB0764307}"/>
    <dgm:cxn modelId="{E2DFF5B8-BF65-4C45-989F-3918B0A358B8}" type="presOf" srcId="{AEA7499A-114B-4146-9776-CDD8ACEC6B39}" destId="{449BFEB2-6844-4A2C-8DC2-780280CBA079}" srcOrd="0" destOrd="0" presId="urn:microsoft.com/office/officeart/2005/8/layout/radial3"/>
    <dgm:cxn modelId="{59AD7A56-E922-42AB-9AFA-2F0A33B73EFB}" type="presOf" srcId="{40EF3D92-C4CB-4CBC-8AED-087234C53764}" destId="{72DE4213-15E1-4436-8045-C055E8A54EDE}" srcOrd="0" destOrd="0" presId="urn:microsoft.com/office/officeart/2005/8/layout/radial3"/>
    <dgm:cxn modelId="{72EA3587-932B-4810-997C-DB062E3570AF}" srcId="{43275D6C-D470-4E2E-96F8-239EECE5D634}" destId="{AEA7499A-114B-4146-9776-CDD8ACEC6B39}" srcOrd="1" destOrd="0" parTransId="{3756029C-568E-4504-8660-3DE9F861C604}" sibTransId="{FB33CDA3-B14A-45E1-8720-9AFFB02CF5C0}"/>
    <dgm:cxn modelId="{6CB48C14-5EDB-4B3E-B1FF-C7AFFBCD8AFD}" type="presOf" srcId="{89F19E09-5CEB-4D2B-916E-DAD674F5D99A}" destId="{AA62B02C-A5F1-45D7-985C-55C71E4B4F05}" srcOrd="0" destOrd="0" presId="urn:microsoft.com/office/officeart/2005/8/layout/radial3"/>
    <dgm:cxn modelId="{8DDA3E00-731C-4A18-9115-B59AF995D68E}" srcId="{43275D6C-D470-4E2E-96F8-239EECE5D634}" destId="{DB1A1606-130D-4B45-9553-0A0B804495DF}" srcOrd="0" destOrd="0" parTransId="{E71C9696-7619-4519-B8E6-F2196E95C10E}" sibTransId="{411BF947-09C5-4608-92FF-81B3B11A697B}"/>
    <dgm:cxn modelId="{4B70666A-6DF9-4744-93F5-D09478CBE594}" type="presOf" srcId="{CFBAAB81-CF25-4A42-A3B0-6A282DFA2CDF}" destId="{F5F0678E-0EB5-4D4D-AC4A-8BE71A712EFA}" srcOrd="0" destOrd="0" presId="urn:microsoft.com/office/officeart/2005/8/layout/radial3"/>
    <dgm:cxn modelId="{97C2ABFE-4D76-4EA7-BBD5-AF4B03CD6E41}" type="presOf" srcId="{AD91AEB8-44F4-48F5-ABDA-C89F25680151}" destId="{00DBE502-350D-47E3-B542-BA7AC7F5917B}" srcOrd="0" destOrd="0" presId="urn:microsoft.com/office/officeart/2005/8/layout/radial3"/>
    <dgm:cxn modelId="{17C219EB-BA52-4ACD-90B7-4953F60BBD77}" type="presOf" srcId="{DB1A1606-130D-4B45-9553-0A0B804495DF}" destId="{63432802-399F-407F-AC10-7219543A0326}" srcOrd="0" destOrd="0" presId="urn:microsoft.com/office/officeart/2005/8/layout/radial3"/>
    <dgm:cxn modelId="{3044FCBC-3C21-431B-AEBC-201D3859D445}" srcId="{691C1FF8-D24B-462D-B13F-4086A7342655}" destId="{B7126A2F-F264-48BE-AB2C-FA98ECBCDA4C}" srcOrd="1" destOrd="0" parTransId="{63490E2C-63F9-4776-93ED-707E4654DBE9}" sibTransId="{F868097A-546B-4A8D-A898-6E4343129AE0}"/>
    <dgm:cxn modelId="{F3F2E2B5-F77E-46D4-A2E4-115619E75D2D}" srcId="{43275D6C-D470-4E2E-96F8-239EECE5D634}" destId="{CFBAAB81-CF25-4A42-A3B0-6A282DFA2CDF}" srcOrd="6" destOrd="0" parTransId="{2B6BB3C7-B22B-4EFA-9094-B78902D327C8}" sibTransId="{BE88D4E1-A155-45A4-B518-F03CEFB3BC2E}"/>
    <dgm:cxn modelId="{A5AE2442-5C5A-4164-92C5-3B5BF63A21FC}" srcId="{691C1FF8-D24B-462D-B13F-4086A7342655}" destId="{EDE48642-351F-4FF6-8411-454CB9AA7DC4}" srcOrd="2" destOrd="0" parTransId="{CB72B2EB-FB2D-4A08-B859-D190A36E73EE}" sibTransId="{E8901251-6D90-4822-860A-56E70AF4C78A}"/>
    <dgm:cxn modelId="{4FC8860E-FC95-45CD-9A5E-EE352053FD03}" srcId="{691C1FF8-D24B-462D-B13F-4086A7342655}" destId="{D7702566-4A4A-4D5E-8B54-6DBCFE46ED68}" srcOrd="5" destOrd="0" parTransId="{D29C3A1B-1AEB-4C1C-9F2F-1D5BBF582978}" sibTransId="{9FECF72F-F130-4BE7-B105-65D64CD03812}"/>
    <dgm:cxn modelId="{352C831E-5F27-4CEA-B329-F961BC5C1E53}" srcId="{43275D6C-D470-4E2E-96F8-239EECE5D634}" destId="{40EF3D92-C4CB-4CBC-8AED-087234C53764}" srcOrd="3" destOrd="0" parTransId="{4FA9126D-361B-4DA5-854C-1DB4EE314D93}" sibTransId="{DCC66F39-0032-4915-A732-5C415659FF68}"/>
    <dgm:cxn modelId="{E91D5090-0D92-42B7-9D4F-F91AB585D7A9}" srcId="{43275D6C-D470-4E2E-96F8-239EECE5D634}" destId="{BF71EFAE-EC9F-46E9-BD2A-1686637595DA}" srcOrd="2" destOrd="0" parTransId="{C16FE7E0-0CCD-40DA-AE7B-F518D75734AD}" sibTransId="{83F53DA1-8C67-4AF5-A20A-9CEC6105D842}"/>
    <dgm:cxn modelId="{854355A1-C2F8-4A3A-AA2C-D6CBF24B4EFC}" srcId="{43275D6C-D470-4E2E-96F8-239EECE5D634}" destId="{AD91AEB8-44F4-48F5-ABDA-C89F25680151}" srcOrd="4" destOrd="0" parTransId="{196EAB6F-E73B-40E9-A422-9E7DF138D098}" sibTransId="{9271D949-C20F-4BD2-82A2-987375E033C9}"/>
    <dgm:cxn modelId="{EEFECEAF-8E1A-45C3-BE53-B4856566F42A}" type="presOf" srcId="{691C1FF8-D24B-462D-B13F-4086A7342655}" destId="{E6763EE5-8DA4-47FB-A886-915FA197CAD0}" srcOrd="0" destOrd="0" presId="urn:microsoft.com/office/officeart/2005/8/layout/radial3"/>
    <dgm:cxn modelId="{6FF71D71-07C3-4A09-A512-48B43D3D8D1D}" srcId="{691C1FF8-D24B-462D-B13F-4086A7342655}" destId="{BC59FAE3-CCEE-4392-9268-DAA15605B5CE}" srcOrd="4" destOrd="0" parTransId="{D0E9D37E-A5F5-41E4-9E3B-ACEA43ED6922}" sibTransId="{142425F4-E16F-4358-A18C-32F2957F7479}"/>
    <dgm:cxn modelId="{0158AF33-44F2-4B5B-9A2D-EF764C6F8FA7}" type="presOf" srcId="{43275D6C-D470-4E2E-96F8-239EECE5D634}" destId="{AFBC9C78-4E8A-498B-ACC1-DC2EFA6E3D36}" srcOrd="0" destOrd="0" presId="urn:microsoft.com/office/officeart/2005/8/layout/radial3"/>
    <dgm:cxn modelId="{87C48BEA-C374-4C9C-B902-0115BE738B0E}" type="presParOf" srcId="{E6763EE5-8DA4-47FB-A886-915FA197CAD0}" destId="{1FB746E2-D736-4446-8093-C865FE09A112}" srcOrd="0" destOrd="0" presId="urn:microsoft.com/office/officeart/2005/8/layout/radial3"/>
    <dgm:cxn modelId="{0BE599D3-AC33-4BB1-B65F-67057E9F0439}" type="presParOf" srcId="{1FB746E2-D736-4446-8093-C865FE09A112}" destId="{AFBC9C78-4E8A-498B-ACC1-DC2EFA6E3D36}" srcOrd="0" destOrd="0" presId="urn:microsoft.com/office/officeart/2005/8/layout/radial3"/>
    <dgm:cxn modelId="{3112FEE1-FC72-43DD-89AB-500CF1B7F756}" type="presParOf" srcId="{1FB746E2-D736-4446-8093-C865FE09A112}" destId="{63432802-399F-407F-AC10-7219543A0326}" srcOrd="1" destOrd="0" presId="urn:microsoft.com/office/officeart/2005/8/layout/radial3"/>
    <dgm:cxn modelId="{60CC9D71-A974-41EE-B9EF-0513EF55550C}" type="presParOf" srcId="{1FB746E2-D736-4446-8093-C865FE09A112}" destId="{449BFEB2-6844-4A2C-8DC2-780280CBA079}" srcOrd="2" destOrd="0" presId="urn:microsoft.com/office/officeart/2005/8/layout/radial3"/>
    <dgm:cxn modelId="{9B76058B-03D0-477D-ADAF-69F9BA416969}" type="presParOf" srcId="{1FB746E2-D736-4446-8093-C865FE09A112}" destId="{9DDE88A7-5745-4E4F-A7A8-F71A4DA0D5F2}" srcOrd="3" destOrd="0" presId="urn:microsoft.com/office/officeart/2005/8/layout/radial3"/>
    <dgm:cxn modelId="{BBA494C5-DF7A-463A-A778-D7424FE42FD1}" type="presParOf" srcId="{1FB746E2-D736-4446-8093-C865FE09A112}" destId="{72DE4213-15E1-4436-8045-C055E8A54EDE}" srcOrd="4" destOrd="0" presId="urn:microsoft.com/office/officeart/2005/8/layout/radial3"/>
    <dgm:cxn modelId="{22F28335-8507-44E5-AD58-82403C0D2161}" type="presParOf" srcId="{1FB746E2-D736-4446-8093-C865FE09A112}" destId="{00DBE502-350D-47E3-B542-BA7AC7F5917B}" srcOrd="5" destOrd="0" presId="urn:microsoft.com/office/officeart/2005/8/layout/radial3"/>
    <dgm:cxn modelId="{923B5863-FDE5-4F28-9EA9-90850B01E0DE}" type="presParOf" srcId="{1FB746E2-D736-4446-8093-C865FE09A112}" destId="{AA62B02C-A5F1-45D7-985C-55C71E4B4F05}" srcOrd="6" destOrd="0" presId="urn:microsoft.com/office/officeart/2005/8/layout/radial3"/>
    <dgm:cxn modelId="{A2DF6E91-CAD7-495B-8395-D02C207B2625}" type="presParOf" srcId="{1FB746E2-D736-4446-8093-C865FE09A112}" destId="{F5F0678E-0EB5-4D4D-AC4A-8BE71A712EFA}" srcOrd="7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EA47F19-311D-44B3-AAA4-35C98BD4844B}" type="doc">
      <dgm:prSet loTypeId="urn:diagrams.loki3.com/Bracke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C844461-76DE-4FEA-A87D-23440AD6FC2E}">
      <dgm:prSet phldrT="[Text]"/>
      <dgm:spPr/>
      <dgm:t>
        <a:bodyPr/>
        <a:lstStyle/>
        <a:p>
          <a:r>
            <a:rPr lang="sr-Cyrl-RS" b="1" dirty="0"/>
            <a:t>Расходи за запослене</a:t>
          </a:r>
          <a:endParaRPr lang="en-US" b="1" dirty="0"/>
        </a:p>
      </dgm:t>
    </dgm:pt>
    <dgm:pt modelId="{6F031138-6684-4AF8-B48F-F90EB84372B1}" type="parTrans" cxnId="{DFA45898-8E34-483C-97B6-EC38D2140466}">
      <dgm:prSet/>
      <dgm:spPr/>
      <dgm:t>
        <a:bodyPr/>
        <a:lstStyle/>
        <a:p>
          <a:endParaRPr lang="en-US"/>
        </a:p>
      </dgm:t>
    </dgm:pt>
    <dgm:pt modelId="{C24B5DA2-B651-485D-A0F4-95731772C9B8}" type="sibTrans" cxnId="{DFA45898-8E34-483C-97B6-EC38D2140466}">
      <dgm:prSet/>
      <dgm:spPr/>
      <dgm:t>
        <a:bodyPr/>
        <a:lstStyle/>
        <a:p>
          <a:endParaRPr lang="en-US"/>
        </a:p>
      </dgm:t>
    </dgm:pt>
    <dgm:pt modelId="{D45E583C-4AAD-40D2-9D24-9A0A68141567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sr-Cyrl-RS" sz="1200" b="1" dirty="0"/>
            <a:t>Расходи за запослене </a:t>
          </a:r>
          <a:r>
            <a:rPr lang="sr-Cyrl-RS" sz="1200" dirty="0"/>
            <a:t>представљају све трошкове за запослене, како у управи тако и код буџетских корисника</a:t>
          </a:r>
          <a:endParaRPr lang="en-US" sz="1200" dirty="0"/>
        </a:p>
      </dgm:t>
    </dgm:pt>
    <dgm:pt modelId="{DF23AB14-DB78-4D25-948A-D263DF13EBEB}" type="parTrans" cxnId="{B6E9FE2F-54FB-46AA-BA6A-1465C15C85E2}">
      <dgm:prSet/>
      <dgm:spPr/>
      <dgm:t>
        <a:bodyPr/>
        <a:lstStyle/>
        <a:p>
          <a:endParaRPr lang="en-US"/>
        </a:p>
      </dgm:t>
    </dgm:pt>
    <dgm:pt modelId="{875C4C0C-D761-476B-9D17-EF850CFCBB84}" type="sibTrans" cxnId="{B6E9FE2F-54FB-46AA-BA6A-1465C15C85E2}">
      <dgm:prSet/>
      <dgm:spPr/>
      <dgm:t>
        <a:bodyPr/>
        <a:lstStyle/>
        <a:p>
          <a:endParaRPr lang="en-US"/>
        </a:p>
      </dgm:t>
    </dgm:pt>
    <dgm:pt modelId="{92FD0664-EE76-4121-BE7B-68FC1EE5F4D7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sr-Cyrl-RS" sz="1200" b="1" dirty="0"/>
            <a:t>Коришћење роба и услуга </a:t>
          </a:r>
          <a:r>
            <a:rPr lang="sr-Cyrl-RS" sz="1200" dirty="0"/>
            <a:t>обухватају сталне трошкове, путне трошкове, услуге по уговору, специјализоване услуге, трошкове материјала и текуће поправке и одржавање.</a:t>
          </a:r>
          <a:endParaRPr lang="en-US" sz="1200" dirty="0"/>
        </a:p>
      </dgm:t>
    </dgm:pt>
    <dgm:pt modelId="{A4B2DE69-08CB-4EF5-A179-A9838DCC0C0D}" type="parTrans" cxnId="{29D18108-D348-4C83-ABE4-39390C16C5CD}">
      <dgm:prSet/>
      <dgm:spPr/>
      <dgm:t>
        <a:bodyPr/>
        <a:lstStyle/>
        <a:p>
          <a:endParaRPr lang="en-US"/>
        </a:p>
      </dgm:t>
    </dgm:pt>
    <dgm:pt modelId="{31990FCE-83F5-4BCE-86BA-4F924011EADA}" type="sibTrans" cxnId="{29D18108-D348-4C83-ABE4-39390C16C5CD}">
      <dgm:prSet/>
      <dgm:spPr/>
      <dgm:t>
        <a:bodyPr/>
        <a:lstStyle/>
        <a:p>
          <a:endParaRPr lang="en-US"/>
        </a:p>
      </dgm:t>
    </dgm:pt>
    <dgm:pt modelId="{E055884F-7426-4921-A0E5-9CA56A76B49A}">
      <dgm:prSet phldrT="[Text]"/>
      <dgm:spPr/>
      <dgm:t>
        <a:bodyPr/>
        <a:lstStyle/>
        <a:p>
          <a:r>
            <a:rPr lang="sr-Cyrl-RS" b="1" dirty="0"/>
            <a:t>Дотације и трансфери</a:t>
          </a:r>
          <a:endParaRPr lang="en-US" b="1" dirty="0"/>
        </a:p>
      </dgm:t>
    </dgm:pt>
    <dgm:pt modelId="{A220DF32-CC6B-446C-B398-3C6FF19DF138}" type="parTrans" cxnId="{997AF6DE-9802-4842-96EC-E457543D4099}">
      <dgm:prSet/>
      <dgm:spPr/>
      <dgm:t>
        <a:bodyPr/>
        <a:lstStyle/>
        <a:p>
          <a:endParaRPr lang="en-US"/>
        </a:p>
      </dgm:t>
    </dgm:pt>
    <dgm:pt modelId="{EADBA54B-8207-46FB-8C83-E7274B6ED163}" type="sibTrans" cxnId="{997AF6DE-9802-4842-96EC-E457543D4099}">
      <dgm:prSet/>
      <dgm:spPr/>
      <dgm:t>
        <a:bodyPr/>
        <a:lstStyle/>
        <a:p>
          <a:endParaRPr lang="en-US"/>
        </a:p>
      </dgm:t>
    </dgm:pt>
    <dgm:pt modelId="{6B14159D-5902-471E-9F91-CEA86CA18597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sr-Cyrl-RS" sz="1200" b="1" dirty="0"/>
            <a:t>Дотације и трансфери </a:t>
          </a:r>
          <a:r>
            <a:rPr lang="sr-Cyrl-RS" sz="1200" dirty="0"/>
            <a:t>су трошкови које локална самоуправа </a:t>
          </a:r>
          <a:r>
            <a:rPr lang="ru-RU" sz="1200" dirty="0"/>
            <a:t>има за исплату институцијама које су у примарној надлежности централног/покрајинског нивоа</a:t>
          </a:r>
          <a:r>
            <a:rPr lang="sr-Cyrl-RS" sz="1200" dirty="0"/>
            <a:t> као што су школе, центар за социјални рад, дом здравља</a:t>
          </a:r>
          <a:r>
            <a:rPr lang="sr-Cyrl-RS" sz="1400" dirty="0"/>
            <a:t>.</a:t>
          </a:r>
          <a:r>
            <a:rPr lang="en-US" sz="1400" dirty="0"/>
            <a:t> </a:t>
          </a:r>
        </a:p>
      </dgm:t>
    </dgm:pt>
    <dgm:pt modelId="{0D2CFF9B-A50F-43E4-AFA5-E7E960E0BCD0}" type="parTrans" cxnId="{E528FBD6-03D8-4201-832B-0748BD271A16}">
      <dgm:prSet/>
      <dgm:spPr/>
      <dgm:t>
        <a:bodyPr/>
        <a:lstStyle/>
        <a:p>
          <a:endParaRPr lang="en-US"/>
        </a:p>
      </dgm:t>
    </dgm:pt>
    <dgm:pt modelId="{36039859-946E-4D2B-BAA0-EE1BB94895EC}" type="sibTrans" cxnId="{E528FBD6-03D8-4201-832B-0748BD271A16}">
      <dgm:prSet/>
      <dgm:spPr/>
      <dgm:t>
        <a:bodyPr/>
        <a:lstStyle/>
        <a:p>
          <a:endParaRPr lang="en-US"/>
        </a:p>
      </dgm:t>
    </dgm:pt>
    <dgm:pt modelId="{28888755-727E-436B-B2F2-DA7896544A65}">
      <dgm:prSet phldrT="[Text]"/>
      <dgm:spPr/>
      <dgm:t>
        <a:bodyPr/>
        <a:lstStyle/>
        <a:p>
          <a:r>
            <a:rPr lang="sr-Cyrl-RS" b="1" dirty="0"/>
            <a:t>Остали расходи</a:t>
          </a:r>
          <a:endParaRPr lang="en-US" b="1" dirty="0"/>
        </a:p>
      </dgm:t>
    </dgm:pt>
    <dgm:pt modelId="{74440C20-4C7D-42FA-8A71-91FF1ABB0C2B}" type="parTrans" cxnId="{423F4FFE-A4A5-4DB9-BCD0-81CA33242D4A}">
      <dgm:prSet/>
      <dgm:spPr/>
      <dgm:t>
        <a:bodyPr/>
        <a:lstStyle/>
        <a:p>
          <a:endParaRPr lang="en-US"/>
        </a:p>
      </dgm:t>
    </dgm:pt>
    <dgm:pt modelId="{25C618B1-3FCB-4E3A-AAEB-763F12B41872}" type="sibTrans" cxnId="{423F4FFE-A4A5-4DB9-BCD0-81CA33242D4A}">
      <dgm:prSet/>
      <dgm:spPr/>
      <dgm:t>
        <a:bodyPr/>
        <a:lstStyle/>
        <a:p>
          <a:endParaRPr lang="en-US"/>
        </a:p>
      </dgm:t>
    </dgm:pt>
    <dgm:pt modelId="{FE2BA0E8-81AC-463B-B498-EF464F5BCE06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sr-Cyrl-RS" sz="1200" b="1" dirty="0"/>
            <a:t>Остали расходи </a:t>
          </a:r>
          <a:r>
            <a:rPr lang="sr-Cyrl-RS" sz="1200" dirty="0"/>
            <a:t>обухватају дотације невладиним организацијама, порезе, таксе, новчане казне.</a:t>
          </a:r>
          <a:endParaRPr lang="en-US" sz="1200" dirty="0"/>
        </a:p>
      </dgm:t>
    </dgm:pt>
    <dgm:pt modelId="{7A39DE39-681C-425E-9FED-FBE278CC5B2D}" type="parTrans" cxnId="{86D1D984-3A22-405C-B36D-C2926B8E421B}">
      <dgm:prSet/>
      <dgm:spPr/>
      <dgm:t>
        <a:bodyPr/>
        <a:lstStyle/>
        <a:p>
          <a:endParaRPr lang="en-US"/>
        </a:p>
      </dgm:t>
    </dgm:pt>
    <dgm:pt modelId="{03DEC489-1FE9-42FB-A7B6-2DC930E80875}" type="sibTrans" cxnId="{86D1D984-3A22-405C-B36D-C2926B8E421B}">
      <dgm:prSet/>
      <dgm:spPr/>
      <dgm:t>
        <a:bodyPr/>
        <a:lstStyle/>
        <a:p>
          <a:endParaRPr lang="en-US"/>
        </a:p>
      </dgm:t>
    </dgm:pt>
    <dgm:pt modelId="{E1AD8724-28DC-48C5-B75E-B0D1F33E6279}">
      <dgm:prSet phldrT="[Text]"/>
      <dgm:spPr/>
      <dgm:t>
        <a:bodyPr/>
        <a:lstStyle/>
        <a:p>
          <a:r>
            <a:rPr lang="sr-Cyrl-RS" b="1" dirty="0"/>
            <a:t>Социјална заштита</a:t>
          </a:r>
          <a:endParaRPr lang="en-US" b="1" dirty="0"/>
        </a:p>
      </dgm:t>
    </dgm:pt>
    <dgm:pt modelId="{411CE078-310E-457E-A7C1-09A580CCEBB0}" type="parTrans" cxnId="{9EBB09AF-7741-47ED-B436-933466BD5F46}">
      <dgm:prSet/>
      <dgm:spPr/>
      <dgm:t>
        <a:bodyPr/>
        <a:lstStyle/>
        <a:p>
          <a:endParaRPr lang="en-US"/>
        </a:p>
      </dgm:t>
    </dgm:pt>
    <dgm:pt modelId="{BCA81F17-B88D-47F3-91A4-C02EC1C807D8}" type="sibTrans" cxnId="{9EBB09AF-7741-47ED-B436-933466BD5F46}">
      <dgm:prSet/>
      <dgm:spPr/>
      <dgm:t>
        <a:bodyPr/>
        <a:lstStyle/>
        <a:p>
          <a:endParaRPr lang="en-US"/>
        </a:p>
      </dgm:t>
    </dgm:pt>
    <dgm:pt modelId="{A22D28D0-C0EE-4FAC-9411-A8A4995FB17B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sr-Cyrl-RS" sz="1200" b="1" dirty="0"/>
            <a:t>Социјална заштита </a:t>
          </a:r>
          <a:r>
            <a:rPr lang="sr-Cyrl-RS" sz="1200" dirty="0"/>
            <a:t>обухвата све трошкове исплате социјалне помоћи за различите категорије грађана.</a:t>
          </a:r>
          <a:endParaRPr lang="en-US" sz="1200" dirty="0"/>
        </a:p>
      </dgm:t>
    </dgm:pt>
    <dgm:pt modelId="{7B8C8DE4-9C8E-4AAA-9ABD-7D21384D12EF}" type="parTrans" cxnId="{EF67239D-5166-423B-9E5F-06A1352131E4}">
      <dgm:prSet/>
      <dgm:spPr/>
      <dgm:t>
        <a:bodyPr/>
        <a:lstStyle/>
        <a:p>
          <a:endParaRPr lang="en-US"/>
        </a:p>
      </dgm:t>
    </dgm:pt>
    <dgm:pt modelId="{D9EE63C1-7C79-499A-9EE1-6AFD68E7C84E}" type="sibTrans" cxnId="{EF67239D-5166-423B-9E5F-06A1352131E4}">
      <dgm:prSet/>
      <dgm:spPr/>
      <dgm:t>
        <a:bodyPr/>
        <a:lstStyle/>
        <a:p>
          <a:endParaRPr lang="en-US"/>
        </a:p>
      </dgm:t>
    </dgm:pt>
    <dgm:pt modelId="{48096665-F98A-4372-9642-AA104F5D458A}">
      <dgm:prSet phldrT="[Text]"/>
      <dgm:spPr/>
      <dgm:t>
        <a:bodyPr/>
        <a:lstStyle/>
        <a:p>
          <a:r>
            <a:rPr lang="sr-Cyrl-RS" b="1" dirty="0"/>
            <a:t>Буџетска резерва</a:t>
          </a:r>
          <a:endParaRPr lang="en-US" b="1" dirty="0"/>
        </a:p>
      </dgm:t>
    </dgm:pt>
    <dgm:pt modelId="{AFDDD8A6-A5D8-4980-A3AD-3612739BB0D6}" type="parTrans" cxnId="{FF60118A-5412-436E-B845-69CD79E57C83}">
      <dgm:prSet/>
      <dgm:spPr/>
      <dgm:t>
        <a:bodyPr/>
        <a:lstStyle/>
        <a:p>
          <a:endParaRPr lang="en-US"/>
        </a:p>
      </dgm:t>
    </dgm:pt>
    <dgm:pt modelId="{5FC22904-D7CC-4648-88EC-995516A10DB1}" type="sibTrans" cxnId="{FF60118A-5412-436E-B845-69CD79E57C83}">
      <dgm:prSet/>
      <dgm:spPr/>
      <dgm:t>
        <a:bodyPr/>
        <a:lstStyle/>
        <a:p>
          <a:endParaRPr lang="en-US"/>
        </a:p>
      </dgm:t>
    </dgm:pt>
    <dgm:pt modelId="{97F877CB-9B8D-43D2-81EC-7EBF25320968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sr-Cyrl-RS" sz="1200" b="1" dirty="0">
              <a:solidFill>
                <a:schemeClr val="bg1"/>
              </a:solidFill>
            </a:rPr>
            <a:t>Буџетска резерва </a:t>
          </a:r>
          <a:r>
            <a:rPr lang="sr-Cyrl-RS" sz="1200" dirty="0">
              <a:solidFill>
                <a:schemeClr val="bg1"/>
              </a:solidFill>
            </a:rPr>
            <a:t>представља новац који се користи за непланиране или недовољно планиране сврхе, као и у случају ванредних околности.</a:t>
          </a:r>
          <a:endParaRPr lang="en-US" sz="1200" dirty="0">
            <a:solidFill>
              <a:schemeClr val="bg1"/>
            </a:solidFill>
          </a:endParaRPr>
        </a:p>
      </dgm:t>
    </dgm:pt>
    <dgm:pt modelId="{B1A118C8-65C5-4505-9861-C15DF46DDE40}" type="parTrans" cxnId="{C2060C01-AE6C-49A2-9E7C-10136D57EE22}">
      <dgm:prSet/>
      <dgm:spPr/>
      <dgm:t>
        <a:bodyPr/>
        <a:lstStyle/>
        <a:p>
          <a:endParaRPr lang="en-US"/>
        </a:p>
      </dgm:t>
    </dgm:pt>
    <dgm:pt modelId="{85A9A230-CB7F-4D0E-AEAE-CC533D1E4637}" type="sibTrans" cxnId="{C2060C01-AE6C-49A2-9E7C-10136D57EE22}">
      <dgm:prSet/>
      <dgm:spPr/>
      <dgm:t>
        <a:bodyPr/>
        <a:lstStyle/>
        <a:p>
          <a:endParaRPr lang="en-US"/>
        </a:p>
      </dgm:t>
    </dgm:pt>
    <dgm:pt modelId="{1BF4645B-0E25-4982-8755-C468FC62C39C}">
      <dgm:prSet phldrT="[Text]"/>
      <dgm:spPr/>
      <dgm:t>
        <a:bodyPr/>
        <a:lstStyle/>
        <a:p>
          <a:r>
            <a:rPr lang="sr-Cyrl-RS" b="1" dirty="0"/>
            <a:t>Капитални издаци</a:t>
          </a:r>
          <a:endParaRPr lang="en-US" b="1" dirty="0"/>
        </a:p>
      </dgm:t>
    </dgm:pt>
    <dgm:pt modelId="{C1391573-84AC-4A5F-9872-896027FCD9E0}" type="parTrans" cxnId="{0B3FDED6-0041-4BD1-9A6E-DBDB5E3BB9B4}">
      <dgm:prSet/>
      <dgm:spPr/>
      <dgm:t>
        <a:bodyPr/>
        <a:lstStyle/>
        <a:p>
          <a:endParaRPr lang="en-US"/>
        </a:p>
      </dgm:t>
    </dgm:pt>
    <dgm:pt modelId="{EAAC9105-FD12-40C6-84F5-2CAFAE74C666}" type="sibTrans" cxnId="{0B3FDED6-0041-4BD1-9A6E-DBDB5E3BB9B4}">
      <dgm:prSet/>
      <dgm:spPr/>
      <dgm:t>
        <a:bodyPr/>
        <a:lstStyle/>
        <a:p>
          <a:endParaRPr lang="en-US"/>
        </a:p>
      </dgm:t>
    </dgm:pt>
    <dgm:pt modelId="{423C6F79-8640-4D5E-8F7E-2B463BCF528C}">
      <dgm:prSet phldrT="[Text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sr-Cyrl-RS" b="1" dirty="0"/>
            <a:t>Капитални издаци </a:t>
          </a:r>
          <a:r>
            <a:rPr lang="sr-Cyrl-RS" dirty="0"/>
            <a:t>су трошкови за изградњу нових, или инвестиционо одржавање постојећих објеката, набавку опреме, машина земљишта и слично.</a:t>
          </a:r>
          <a:endParaRPr lang="en-US" dirty="0"/>
        </a:p>
      </dgm:t>
    </dgm:pt>
    <dgm:pt modelId="{491E2BD3-8551-49F0-919A-AB73427DE405}" type="parTrans" cxnId="{D51F2C8A-AB76-4B34-9AF8-3FA9A4DB4238}">
      <dgm:prSet/>
      <dgm:spPr/>
      <dgm:t>
        <a:bodyPr/>
        <a:lstStyle/>
        <a:p>
          <a:endParaRPr lang="en-US"/>
        </a:p>
      </dgm:t>
    </dgm:pt>
    <dgm:pt modelId="{BC9BB851-E04E-4BC3-8DA9-DF824BEE6D0D}" type="sibTrans" cxnId="{D51F2C8A-AB76-4B34-9AF8-3FA9A4DB4238}">
      <dgm:prSet/>
      <dgm:spPr/>
      <dgm:t>
        <a:bodyPr/>
        <a:lstStyle/>
        <a:p>
          <a:endParaRPr lang="en-US"/>
        </a:p>
      </dgm:t>
    </dgm:pt>
    <dgm:pt modelId="{E1B79EE1-1157-4302-AB0B-8FEDC81165FD}">
      <dgm:prSet phldrT="[Text]"/>
      <dgm:spPr/>
      <dgm:t>
        <a:bodyPr/>
        <a:lstStyle/>
        <a:p>
          <a:r>
            <a:rPr lang="sr-Cyrl-RS" b="1" dirty="0"/>
            <a:t>Коришћење роба и услуга </a:t>
          </a:r>
          <a:endParaRPr lang="en-US" dirty="0"/>
        </a:p>
      </dgm:t>
    </dgm:pt>
    <dgm:pt modelId="{E99A6F9C-C544-4400-B178-20BC6CFFFE07}" type="sibTrans" cxnId="{9CBF9DF9-AB9B-4A23-9199-3C2DD5A0CE43}">
      <dgm:prSet/>
      <dgm:spPr/>
      <dgm:t>
        <a:bodyPr/>
        <a:lstStyle/>
        <a:p>
          <a:endParaRPr lang="en-US"/>
        </a:p>
      </dgm:t>
    </dgm:pt>
    <dgm:pt modelId="{D901DA59-A95A-4489-99A8-4140EE7BA89A}" type="parTrans" cxnId="{9CBF9DF9-AB9B-4A23-9199-3C2DD5A0CE43}">
      <dgm:prSet/>
      <dgm:spPr/>
      <dgm:t>
        <a:bodyPr/>
        <a:lstStyle/>
        <a:p>
          <a:endParaRPr lang="en-US"/>
        </a:p>
      </dgm:t>
    </dgm:pt>
    <dgm:pt modelId="{EFEB1020-9C17-48DC-BBE0-54FA743F9F75}" type="pres">
      <dgm:prSet presAssocID="{EEA47F19-311D-44B3-AAA4-35C98BD4844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8695426-23ED-40C0-90A1-2BB445DEBC64}" type="pres">
      <dgm:prSet presAssocID="{0C844461-76DE-4FEA-A87D-23440AD6FC2E}" presName="linNode" presStyleCnt="0"/>
      <dgm:spPr/>
    </dgm:pt>
    <dgm:pt modelId="{C6144CDB-22C1-4337-9F95-C3A522A707D1}" type="pres">
      <dgm:prSet presAssocID="{0C844461-76DE-4FEA-A87D-23440AD6FC2E}" presName="parTx" presStyleLbl="revTx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385D1D-92EB-445D-B736-940004751C79}" type="pres">
      <dgm:prSet presAssocID="{0C844461-76DE-4FEA-A87D-23440AD6FC2E}" presName="bracket" presStyleLbl="parChTrans1D1" presStyleIdx="0" presStyleCnt="7"/>
      <dgm:spPr/>
    </dgm:pt>
    <dgm:pt modelId="{99D36636-E395-439F-A79A-29C0BFB6F7E4}" type="pres">
      <dgm:prSet presAssocID="{0C844461-76DE-4FEA-A87D-23440AD6FC2E}" presName="spH" presStyleCnt="0"/>
      <dgm:spPr/>
    </dgm:pt>
    <dgm:pt modelId="{7BB6658A-32E0-42C7-B82A-240BF45CF27D}" type="pres">
      <dgm:prSet presAssocID="{0C844461-76DE-4FEA-A87D-23440AD6FC2E}" presName="desTx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3CB043-7A92-47E9-A4C4-39EC715F2552}" type="pres">
      <dgm:prSet presAssocID="{C24B5DA2-B651-485D-A0F4-95731772C9B8}" presName="spV" presStyleCnt="0"/>
      <dgm:spPr/>
    </dgm:pt>
    <dgm:pt modelId="{D9DF5E9A-39D4-44B7-A326-58B07A05D91E}" type="pres">
      <dgm:prSet presAssocID="{E1B79EE1-1157-4302-AB0B-8FEDC81165FD}" presName="linNode" presStyleCnt="0"/>
      <dgm:spPr/>
    </dgm:pt>
    <dgm:pt modelId="{F40D94EA-52E0-4740-A924-EAF350BDF213}" type="pres">
      <dgm:prSet presAssocID="{E1B79EE1-1157-4302-AB0B-8FEDC81165FD}" presName="parTx" presStyleLbl="revTx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930D30-96BC-4D43-B65A-EE88C46DBE48}" type="pres">
      <dgm:prSet presAssocID="{E1B79EE1-1157-4302-AB0B-8FEDC81165FD}" presName="bracket" presStyleLbl="parChTrans1D1" presStyleIdx="1" presStyleCnt="7"/>
      <dgm:spPr/>
    </dgm:pt>
    <dgm:pt modelId="{5831BF15-ED1F-4BD5-857B-18B8E573D9AB}" type="pres">
      <dgm:prSet presAssocID="{E1B79EE1-1157-4302-AB0B-8FEDC81165FD}" presName="spH" presStyleCnt="0"/>
      <dgm:spPr/>
    </dgm:pt>
    <dgm:pt modelId="{C6BA9D27-2D60-4BA7-98A9-E18E57FDB6CB}" type="pres">
      <dgm:prSet presAssocID="{E1B79EE1-1157-4302-AB0B-8FEDC81165FD}" presName="desTx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002753-9FCA-4DC5-B8A6-1F7632BDDE58}" type="pres">
      <dgm:prSet presAssocID="{E99A6F9C-C544-4400-B178-20BC6CFFFE07}" presName="spV" presStyleCnt="0"/>
      <dgm:spPr/>
    </dgm:pt>
    <dgm:pt modelId="{9709DCCB-B8A8-47BC-A303-F9EC41DA889E}" type="pres">
      <dgm:prSet presAssocID="{E055884F-7426-4921-A0E5-9CA56A76B49A}" presName="linNode" presStyleCnt="0"/>
      <dgm:spPr/>
    </dgm:pt>
    <dgm:pt modelId="{CCB8139E-CA19-491D-9FCD-6BF28923C725}" type="pres">
      <dgm:prSet presAssocID="{E055884F-7426-4921-A0E5-9CA56A76B49A}" presName="parTx" presStyleLbl="revTx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D1633C-A097-4A5A-8269-B04E98857E56}" type="pres">
      <dgm:prSet presAssocID="{E055884F-7426-4921-A0E5-9CA56A76B49A}" presName="bracket" presStyleLbl="parChTrans1D1" presStyleIdx="2" presStyleCnt="7"/>
      <dgm:spPr/>
    </dgm:pt>
    <dgm:pt modelId="{82B38D6F-2AA7-4339-A71D-28AA55699178}" type="pres">
      <dgm:prSet presAssocID="{E055884F-7426-4921-A0E5-9CA56A76B49A}" presName="spH" presStyleCnt="0"/>
      <dgm:spPr/>
    </dgm:pt>
    <dgm:pt modelId="{FFFD7BD8-195B-4FA4-9414-4F4C582F5570}" type="pres">
      <dgm:prSet presAssocID="{E055884F-7426-4921-A0E5-9CA56A76B49A}" presName="desTx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A122A3-FC4C-4845-B4FF-0E74CF3D50D3}" type="pres">
      <dgm:prSet presAssocID="{EADBA54B-8207-46FB-8C83-E7274B6ED163}" presName="spV" presStyleCnt="0"/>
      <dgm:spPr/>
    </dgm:pt>
    <dgm:pt modelId="{CCB5FDA4-BEC8-4CA1-835A-2A3BEEBEC456}" type="pres">
      <dgm:prSet presAssocID="{28888755-727E-436B-B2F2-DA7896544A65}" presName="linNode" presStyleCnt="0"/>
      <dgm:spPr/>
    </dgm:pt>
    <dgm:pt modelId="{9312B733-3AEB-49F6-8245-08553BA2949B}" type="pres">
      <dgm:prSet presAssocID="{28888755-727E-436B-B2F2-DA7896544A65}" presName="parTx" presStyleLbl="revTx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5AB433-2559-485A-A03D-C32F36288071}" type="pres">
      <dgm:prSet presAssocID="{28888755-727E-436B-B2F2-DA7896544A65}" presName="bracket" presStyleLbl="parChTrans1D1" presStyleIdx="3" presStyleCnt="7"/>
      <dgm:spPr/>
    </dgm:pt>
    <dgm:pt modelId="{C13B9160-72D5-46E0-A1C0-91E8634DFAE2}" type="pres">
      <dgm:prSet presAssocID="{28888755-727E-436B-B2F2-DA7896544A65}" presName="spH" presStyleCnt="0"/>
      <dgm:spPr/>
    </dgm:pt>
    <dgm:pt modelId="{9893D59A-7FEC-486D-89C4-D28135F6121C}" type="pres">
      <dgm:prSet presAssocID="{28888755-727E-436B-B2F2-DA7896544A65}" presName="desTx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21D242-ABBF-45EB-97FD-83930430328F}" type="pres">
      <dgm:prSet presAssocID="{25C618B1-3FCB-4E3A-AAEB-763F12B41872}" presName="spV" presStyleCnt="0"/>
      <dgm:spPr/>
    </dgm:pt>
    <dgm:pt modelId="{2B991069-479A-498A-AF83-5B33CD9F12C6}" type="pres">
      <dgm:prSet presAssocID="{E1AD8724-28DC-48C5-B75E-B0D1F33E6279}" presName="linNode" presStyleCnt="0"/>
      <dgm:spPr/>
    </dgm:pt>
    <dgm:pt modelId="{939B76D1-BB33-4E50-9ECD-839FB5787B95}" type="pres">
      <dgm:prSet presAssocID="{E1AD8724-28DC-48C5-B75E-B0D1F33E6279}" presName="parTx" presStyleLbl="revTx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45F59F-6101-48DE-ABCC-EC5351843F5B}" type="pres">
      <dgm:prSet presAssocID="{E1AD8724-28DC-48C5-B75E-B0D1F33E6279}" presName="bracket" presStyleLbl="parChTrans1D1" presStyleIdx="4" presStyleCnt="7"/>
      <dgm:spPr/>
    </dgm:pt>
    <dgm:pt modelId="{8DC06B04-AA78-4007-96F1-AC66800E204E}" type="pres">
      <dgm:prSet presAssocID="{E1AD8724-28DC-48C5-B75E-B0D1F33E6279}" presName="spH" presStyleCnt="0"/>
      <dgm:spPr/>
    </dgm:pt>
    <dgm:pt modelId="{B43D6F8D-5103-4DCA-8971-053A6B7A987B}" type="pres">
      <dgm:prSet presAssocID="{E1AD8724-28DC-48C5-B75E-B0D1F33E6279}" presName="desTx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EFA11E-9373-40F9-A3AA-EE96EB176FFC}" type="pres">
      <dgm:prSet presAssocID="{BCA81F17-B88D-47F3-91A4-C02EC1C807D8}" presName="spV" presStyleCnt="0"/>
      <dgm:spPr/>
    </dgm:pt>
    <dgm:pt modelId="{4B12A308-E2AF-4F45-882B-691EF4FA1B43}" type="pres">
      <dgm:prSet presAssocID="{48096665-F98A-4372-9642-AA104F5D458A}" presName="linNode" presStyleCnt="0"/>
      <dgm:spPr/>
    </dgm:pt>
    <dgm:pt modelId="{B471A916-B6F4-4017-A447-E2C98CEE19B9}" type="pres">
      <dgm:prSet presAssocID="{48096665-F98A-4372-9642-AA104F5D458A}" presName="parTx" presStyleLbl="revTx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976215-9D17-4223-A92A-D3302071B429}" type="pres">
      <dgm:prSet presAssocID="{48096665-F98A-4372-9642-AA104F5D458A}" presName="bracket" presStyleLbl="parChTrans1D1" presStyleIdx="5" presStyleCnt="7"/>
      <dgm:spPr/>
    </dgm:pt>
    <dgm:pt modelId="{C984C73F-7C05-410A-B91E-AD111AE0E45B}" type="pres">
      <dgm:prSet presAssocID="{48096665-F98A-4372-9642-AA104F5D458A}" presName="spH" presStyleCnt="0"/>
      <dgm:spPr/>
    </dgm:pt>
    <dgm:pt modelId="{260E7D26-6540-4407-AA35-D081FC05F135}" type="pres">
      <dgm:prSet presAssocID="{48096665-F98A-4372-9642-AA104F5D458A}" presName="desTx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942DC7-D611-481D-85C3-17E9EE928CC9}" type="pres">
      <dgm:prSet presAssocID="{5FC22904-D7CC-4648-88EC-995516A10DB1}" presName="spV" presStyleCnt="0"/>
      <dgm:spPr/>
    </dgm:pt>
    <dgm:pt modelId="{5A582BDF-EB51-42B9-AFE8-1D18A89089BC}" type="pres">
      <dgm:prSet presAssocID="{1BF4645B-0E25-4982-8755-C468FC62C39C}" presName="linNode" presStyleCnt="0"/>
      <dgm:spPr/>
    </dgm:pt>
    <dgm:pt modelId="{320B77C6-F8A0-4CEB-8B55-79E4A1BAF9E9}" type="pres">
      <dgm:prSet presAssocID="{1BF4645B-0E25-4982-8755-C468FC62C39C}" presName="parTx" presStyleLbl="revTx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3A06C6-F698-48F4-A91D-0B2B17EECBA4}" type="pres">
      <dgm:prSet presAssocID="{1BF4645B-0E25-4982-8755-C468FC62C39C}" presName="bracket" presStyleLbl="parChTrans1D1" presStyleIdx="6" presStyleCnt="7"/>
      <dgm:spPr/>
    </dgm:pt>
    <dgm:pt modelId="{4A43BD3F-83F2-4A36-B8AE-CC5DC27FAC9E}" type="pres">
      <dgm:prSet presAssocID="{1BF4645B-0E25-4982-8755-C468FC62C39C}" presName="spH" presStyleCnt="0"/>
      <dgm:spPr/>
    </dgm:pt>
    <dgm:pt modelId="{E8E0050D-5592-4FFB-BC24-07DF887B3DF2}" type="pres">
      <dgm:prSet presAssocID="{1BF4645B-0E25-4982-8755-C468FC62C39C}" presName="desTx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EBB09AF-7741-47ED-B436-933466BD5F46}" srcId="{EEA47F19-311D-44B3-AAA4-35C98BD4844B}" destId="{E1AD8724-28DC-48C5-B75E-B0D1F33E6279}" srcOrd="4" destOrd="0" parTransId="{411CE078-310E-457E-A7C1-09A580CCEBB0}" sibTransId="{BCA81F17-B88D-47F3-91A4-C02EC1C807D8}"/>
    <dgm:cxn modelId="{86D1D984-3A22-405C-B36D-C2926B8E421B}" srcId="{28888755-727E-436B-B2F2-DA7896544A65}" destId="{FE2BA0E8-81AC-463B-B498-EF464F5BCE06}" srcOrd="0" destOrd="0" parTransId="{7A39DE39-681C-425E-9FED-FBE278CC5B2D}" sibTransId="{03DEC489-1FE9-42FB-A7B6-2DC930E80875}"/>
    <dgm:cxn modelId="{E528FBD6-03D8-4201-832B-0748BD271A16}" srcId="{E055884F-7426-4921-A0E5-9CA56A76B49A}" destId="{6B14159D-5902-471E-9F91-CEA86CA18597}" srcOrd="0" destOrd="0" parTransId="{0D2CFF9B-A50F-43E4-AFA5-E7E960E0BCD0}" sibTransId="{36039859-946E-4D2B-BAA0-EE1BB94895EC}"/>
    <dgm:cxn modelId="{423F4FFE-A4A5-4DB9-BCD0-81CA33242D4A}" srcId="{EEA47F19-311D-44B3-AAA4-35C98BD4844B}" destId="{28888755-727E-436B-B2F2-DA7896544A65}" srcOrd="3" destOrd="0" parTransId="{74440C20-4C7D-42FA-8A71-91FF1ABB0C2B}" sibTransId="{25C618B1-3FCB-4E3A-AAEB-763F12B41872}"/>
    <dgm:cxn modelId="{29D18108-D348-4C83-ABE4-39390C16C5CD}" srcId="{E1B79EE1-1157-4302-AB0B-8FEDC81165FD}" destId="{92FD0664-EE76-4121-BE7B-68FC1EE5F4D7}" srcOrd="0" destOrd="0" parTransId="{A4B2DE69-08CB-4EF5-A179-A9838DCC0C0D}" sibTransId="{31990FCE-83F5-4BCE-86BA-4F924011EADA}"/>
    <dgm:cxn modelId="{913F8910-4C80-476B-BB1A-84CDC766C5E5}" type="presOf" srcId="{EEA47F19-311D-44B3-AAA4-35C98BD4844B}" destId="{EFEB1020-9C17-48DC-BBE0-54FA743F9F75}" srcOrd="0" destOrd="0" presId="urn:diagrams.loki3.com/BracketList"/>
    <dgm:cxn modelId="{EC0075EB-3DC2-4074-AA80-170858192B86}" type="presOf" srcId="{28888755-727E-436B-B2F2-DA7896544A65}" destId="{9312B733-3AEB-49F6-8245-08553BA2949B}" srcOrd="0" destOrd="0" presId="urn:diagrams.loki3.com/BracketList"/>
    <dgm:cxn modelId="{3A62F178-8066-4771-B4B9-5EF0D5B95712}" type="presOf" srcId="{1BF4645B-0E25-4982-8755-C468FC62C39C}" destId="{320B77C6-F8A0-4CEB-8B55-79E4A1BAF9E9}" srcOrd="0" destOrd="0" presId="urn:diagrams.loki3.com/BracketList"/>
    <dgm:cxn modelId="{B6E9FE2F-54FB-46AA-BA6A-1465C15C85E2}" srcId="{0C844461-76DE-4FEA-A87D-23440AD6FC2E}" destId="{D45E583C-4AAD-40D2-9D24-9A0A68141567}" srcOrd="0" destOrd="0" parTransId="{DF23AB14-DB78-4D25-948A-D263DF13EBEB}" sibTransId="{875C4C0C-D761-476B-9D17-EF850CFCBB84}"/>
    <dgm:cxn modelId="{D51F2C8A-AB76-4B34-9AF8-3FA9A4DB4238}" srcId="{1BF4645B-0E25-4982-8755-C468FC62C39C}" destId="{423C6F79-8640-4D5E-8F7E-2B463BCF528C}" srcOrd="0" destOrd="0" parTransId="{491E2BD3-8551-49F0-919A-AB73427DE405}" sibTransId="{BC9BB851-E04E-4BC3-8DA9-DF824BEE6D0D}"/>
    <dgm:cxn modelId="{4A72B881-7734-4A48-B974-4165271D16B3}" type="presOf" srcId="{A22D28D0-C0EE-4FAC-9411-A8A4995FB17B}" destId="{B43D6F8D-5103-4DCA-8971-053A6B7A987B}" srcOrd="0" destOrd="0" presId="urn:diagrams.loki3.com/BracketList"/>
    <dgm:cxn modelId="{0B3FDED6-0041-4BD1-9A6E-DBDB5E3BB9B4}" srcId="{EEA47F19-311D-44B3-AAA4-35C98BD4844B}" destId="{1BF4645B-0E25-4982-8755-C468FC62C39C}" srcOrd="6" destOrd="0" parTransId="{C1391573-84AC-4A5F-9872-896027FCD9E0}" sibTransId="{EAAC9105-FD12-40C6-84F5-2CAFAE74C666}"/>
    <dgm:cxn modelId="{1EC38B43-666B-4E38-81B7-8A080ED8DA87}" type="presOf" srcId="{0C844461-76DE-4FEA-A87D-23440AD6FC2E}" destId="{C6144CDB-22C1-4337-9F95-C3A522A707D1}" srcOrd="0" destOrd="0" presId="urn:diagrams.loki3.com/BracketList"/>
    <dgm:cxn modelId="{C314BF9B-D2C0-49FD-8192-2D4E8F24E524}" type="presOf" srcId="{E1B79EE1-1157-4302-AB0B-8FEDC81165FD}" destId="{F40D94EA-52E0-4740-A924-EAF350BDF213}" srcOrd="0" destOrd="0" presId="urn:diagrams.loki3.com/BracketList"/>
    <dgm:cxn modelId="{CA57D8EB-0B56-4F96-A4E4-69872B3236BF}" type="presOf" srcId="{423C6F79-8640-4D5E-8F7E-2B463BCF528C}" destId="{E8E0050D-5592-4FFB-BC24-07DF887B3DF2}" srcOrd="0" destOrd="0" presId="urn:diagrams.loki3.com/BracketList"/>
    <dgm:cxn modelId="{BCE59B63-5EB1-433A-8547-EDBAFAA0A920}" type="presOf" srcId="{6B14159D-5902-471E-9F91-CEA86CA18597}" destId="{FFFD7BD8-195B-4FA4-9414-4F4C582F5570}" srcOrd="0" destOrd="0" presId="urn:diagrams.loki3.com/BracketList"/>
    <dgm:cxn modelId="{A2BA0882-E9E2-465B-A810-984927F0F13D}" type="presOf" srcId="{97F877CB-9B8D-43D2-81EC-7EBF25320968}" destId="{260E7D26-6540-4407-AA35-D081FC05F135}" srcOrd="0" destOrd="0" presId="urn:diagrams.loki3.com/BracketList"/>
    <dgm:cxn modelId="{DFA45898-8E34-483C-97B6-EC38D2140466}" srcId="{EEA47F19-311D-44B3-AAA4-35C98BD4844B}" destId="{0C844461-76DE-4FEA-A87D-23440AD6FC2E}" srcOrd="0" destOrd="0" parTransId="{6F031138-6684-4AF8-B48F-F90EB84372B1}" sibTransId="{C24B5DA2-B651-485D-A0F4-95731772C9B8}"/>
    <dgm:cxn modelId="{C2060C01-AE6C-49A2-9E7C-10136D57EE22}" srcId="{48096665-F98A-4372-9642-AA104F5D458A}" destId="{97F877CB-9B8D-43D2-81EC-7EBF25320968}" srcOrd="0" destOrd="0" parTransId="{B1A118C8-65C5-4505-9861-C15DF46DDE40}" sibTransId="{85A9A230-CB7F-4D0E-AEAE-CC533D1E4637}"/>
    <dgm:cxn modelId="{125639C7-B690-4F53-A1C9-BB18BE26EFFF}" type="presOf" srcId="{FE2BA0E8-81AC-463B-B498-EF464F5BCE06}" destId="{9893D59A-7FEC-486D-89C4-D28135F6121C}" srcOrd="0" destOrd="0" presId="urn:diagrams.loki3.com/BracketList"/>
    <dgm:cxn modelId="{FF60118A-5412-436E-B845-69CD79E57C83}" srcId="{EEA47F19-311D-44B3-AAA4-35C98BD4844B}" destId="{48096665-F98A-4372-9642-AA104F5D458A}" srcOrd="5" destOrd="0" parTransId="{AFDDD8A6-A5D8-4980-A3AD-3612739BB0D6}" sibTransId="{5FC22904-D7CC-4648-88EC-995516A10DB1}"/>
    <dgm:cxn modelId="{EF67239D-5166-423B-9E5F-06A1352131E4}" srcId="{E1AD8724-28DC-48C5-B75E-B0D1F33E6279}" destId="{A22D28D0-C0EE-4FAC-9411-A8A4995FB17B}" srcOrd="0" destOrd="0" parTransId="{7B8C8DE4-9C8E-4AAA-9ABD-7D21384D12EF}" sibTransId="{D9EE63C1-7C79-499A-9EE1-6AFD68E7C84E}"/>
    <dgm:cxn modelId="{E8F8E3A6-DE2E-43A3-A54F-79C8F4CD16F2}" type="presOf" srcId="{92FD0664-EE76-4121-BE7B-68FC1EE5F4D7}" destId="{C6BA9D27-2D60-4BA7-98A9-E18E57FDB6CB}" srcOrd="0" destOrd="0" presId="urn:diagrams.loki3.com/BracketList"/>
    <dgm:cxn modelId="{09EA19A1-AD92-457C-AA02-410DD0335895}" type="presOf" srcId="{E055884F-7426-4921-A0E5-9CA56A76B49A}" destId="{CCB8139E-CA19-491D-9FCD-6BF28923C725}" srcOrd="0" destOrd="0" presId="urn:diagrams.loki3.com/BracketList"/>
    <dgm:cxn modelId="{CAC21658-3423-481C-AF27-E9996CB921F1}" type="presOf" srcId="{D45E583C-4AAD-40D2-9D24-9A0A68141567}" destId="{7BB6658A-32E0-42C7-B82A-240BF45CF27D}" srcOrd="0" destOrd="0" presId="urn:diagrams.loki3.com/BracketList"/>
    <dgm:cxn modelId="{6CADC6AF-E4D1-4118-B6AD-2936E20B24E4}" type="presOf" srcId="{E1AD8724-28DC-48C5-B75E-B0D1F33E6279}" destId="{939B76D1-BB33-4E50-9ECD-839FB5787B95}" srcOrd="0" destOrd="0" presId="urn:diagrams.loki3.com/BracketList"/>
    <dgm:cxn modelId="{997AF6DE-9802-4842-96EC-E457543D4099}" srcId="{EEA47F19-311D-44B3-AAA4-35C98BD4844B}" destId="{E055884F-7426-4921-A0E5-9CA56A76B49A}" srcOrd="2" destOrd="0" parTransId="{A220DF32-CC6B-446C-B398-3C6FF19DF138}" sibTransId="{EADBA54B-8207-46FB-8C83-E7274B6ED163}"/>
    <dgm:cxn modelId="{592F709B-0D71-4665-94FE-FCFCC1F99F37}" type="presOf" srcId="{48096665-F98A-4372-9642-AA104F5D458A}" destId="{B471A916-B6F4-4017-A447-E2C98CEE19B9}" srcOrd="0" destOrd="0" presId="urn:diagrams.loki3.com/BracketList"/>
    <dgm:cxn modelId="{9CBF9DF9-AB9B-4A23-9199-3C2DD5A0CE43}" srcId="{EEA47F19-311D-44B3-AAA4-35C98BD4844B}" destId="{E1B79EE1-1157-4302-AB0B-8FEDC81165FD}" srcOrd="1" destOrd="0" parTransId="{D901DA59-A95A-4489-99A8-4140EE7BA89A}" sibTransId="{E99A6F9C-C544-4400-B178-20BC6CFFFE07}"/>
    <dgm:cxn modelId="{40D3676A-F1A5-4427-A548-CBF9A5223C2B}" type="presParOf" srcId="{EFEB1020-9C17-48DC-BBE0-54FA743F9F75}" destId="{98695426-23ED-40C0-90A1-2BB445DEBC64}" srcOrd="0" destOrd="0" presId="urn:diagrams.loki3.com/BracketList"/>
    <dgm:cxn modelId="{B99D9979-491A-40BC-A44D-704510C66282}" type="presParOf" srcId="{98695426-23ED-40C0-90A1-2BB445DEBC64}" destId="{C6144CDB-22C1-4337-9F95-C3A522A707D1}" srcOrd="0" destOrd="0" presId="urn:diagrams.loki3.com/BracketList"/>
    <dgm:cxn modelId="{3F038A8C-54CA-4C12-A4D5-3697C0B0FBA8}" type="presParOf" srcId="{98695426-23ED-40C0-90A1-2BB445DEBC64}" destId="{02385D1D-92EB-445D-B736-940004751C79}" srcOrd="1" destOrd="0" presId="urn:diagrams.loki3.com/BracketList"/>
    <dgm:cxn modelId="{F23B245D-83AC-4E44-9437-D8C1D4427331}" type="presParOf" srcId="{98695426-23ED-40C0-90A1-2BB445DEBC64}" destId="{99D36636-E395-439F-A79A-29C0BFB6F7E4}" srcOrd="2" destOrd="0" presId="urn:diagrams.loki3.com/BracketList"/>
    <dgm:cxn modelId="{8BB22B44-3292-44A1-98F4-F5A8176417B5}" type="presParOf" srcId="{98695426-23ED-40C0-90A1-2BB445DEBC64}" destId="{7BB6658A-32E0-42C7-B82A-240BF45CF27D}" srcOrd="3" destOrd="0" presId="urn:diagrams.loki3.com/BracketList"/>
    <dgm:cxn modelId="{C04665F8-7E1A-4C16-AABE-A33AF5389545}" type="presParOf" srcId="{EFEB1020-9C17-48DC-BBE0-54FA743F9F75}" destId="{5B3CB043-7A92-47E9-A4C4-39EC715F2552}" srcOrd="1" destOrd="0" presId="urn:diagrams.loki3.com/BracketList"/>
    <dgm:cxn modelId="{E8028D0D-089D-42C5-B5EB-64B3BC2137A7}" type="presParOf" srcId="{EFEB1020-9C17-48DC-BBE0-54FA743F9F75}" destId="{D9DF5E9A-39D4-44B7-A326-58B07A05D91E}" srcOrd="2" destOrd="0" presId="urn:diagrams.loki3.com/BracketList"/>
    <dgm:cxn modelId="{8E15159D-3AB1-440E-8894-59BE2B56B134}" type="presParOf" srcId="{D9DF5E9A-39D4-44B7-A326-58B07A05D91E}" destId="{F40D94EA-52E0-4740-A924-EAF350BDF213}" srcOrd="0" destOrd="0" presId="urn:diagrams.loki3.com/BracketList"/>
    <dgm:cxn modelId="{2C9CC56C-A542-4653-888C-37B18F18AC1C}" type="presParOf" srcId="{D9DF5E9A-39D4-44B7-A326-58B07A05D91E}" destId="{0E930D30-96BC-4D43-B65A-EE88C46DBE48}" srcOrd="1" destOrd="0" presId="urn:diagrams.loki3.com/BracketList"/>
    <dgm:cxn modelId="{C4F76B05-4424-487A-8D78-1F339773380F}" type="presParOf" srcId="{D9DF5E9A-39D4-44B7-A326-58B07A05D91E}" destId="{5831BF15-ED1F-4BD5-857B-18B8E573D9AB}" srcOrd="2" destOrd="0" presId="urn:diagrams.loki3.com/BracketList"/>
    <dgm:cxn modelId="{9684803F-D7ED-4E86-98D4-25A7B956A53E}" type="presParOf" srcId="{D9DF5E9A-39D4-44B7-A326-58B07A05D91E}" destId="{C6BA9D27-2D60-4BA7-98A9-E18E57FDB6CB}" srcOrd="3" destOrd="0" presId="urn:diagrams.loki3.com/BracketList"/>
    <dgm:cxn modelId="{CAAAF0B7-68D1-4FE6-9F89-AF4A1B4DB582}" type="presParOf" srcId="{EFEB1020-9C17-48DC-BBE0-54FA743F9F75}" destId="{5A002753-9FCA-4DC5-B8A6-1F7632BDDE58}" srcOrd="3" destOrd="0" presId="urn:diagrams.loki3.com/BracketList"/>
    <dgm:cxn modelId="{E925D2BD-B112-4BAD-B36C-8E73DF494DB0}" type="presParOf" srcId="{EFEB1020-9C17-48DC-BBE0-54FA743F9F75}" destId="{9709DCCB-B8A8-47BC-A303-F9EC41DA889E}" srcOrd="4" destOrd="0" presId="urn:diagrams.loki3.com/BracketList"/>
    <dgm:cxn modelId="{DB8B94F4-2A60-4DB1-8236-F85C9F7015D4}" type="presParOf" srcId="{9709DCCB-B8A8-47BC-A303-F9EC41DA889E}" destId="{CCB8139E-CA19-491D-9FCD-6BF28923C725}" srcOrd="0" destOrd="0" presId="urn:diagrams.loki3.com/BracketList"/>
    <dgm:cxn modelId="{2B8D4E56-DF9C-4ECA-BBB6-3862D049AD70}" type="presParOf" srcId="{9709DCCB-B8A8-47BC-A303-F9EC41DA889E}" destId="{14D1633C-A097-4A5A-8269-B04E98857E56}" srcOrd="1" destOrd="0" presId="urn:diagrams.loki3.com/BracketList"/>
    <dgm:cxn modelId="{91A77F78-8116-4035-A3EB-EC68BEA24561}" type="presParOf" srcId="{9709DCCB-B8A8-47BC-A303-F9EC41DA889E}" destId="{82B38D6F-2AA7-4339-A71D-28AA55699178}" srcOrd="2" destOrd="0" presId="urn:diagrams.loki3.com/BracketList"/>
    <dgm:cxn modelId="{DA9B824D-FE3E-4889-9FF3-049627BDF64A}" type="presParOf" srcId="{9709DCCB-B8A8-47BC-A303-F9EC41DA889E}" destId="{FFFD7BD8-195B-4FA4-9414-4F4C582F5570}" srcOrd="3" destOrd="0" presId="urn:diagrams.loki3.com/BracketList"/>
    <dgm:cxn modelId="{56B9371C-497F-4A89-B756-5F7C42096761}" type="presParOf" srcId="{EFEB1020-9C17-48DC-BBE0-54FA743F9F75}" destId="{D3A122A3-FC4C-4845-B4FF-0E74CF3D50D3}" srcOrd="5" destOrd="0" presId="urn:diagrams.loki3.com/BracketList"/>
    <dgm:cxn modelId="{B403F54A-3FF2-4890-8A79-6EFCF82C7650}" type="presParOf" srcId="{EFEB1020-9C17-48DC-BBE0-54FA743F9F75}" destId="{CCB5FDA4-BEC8-4CA1-835A-2A3BEEBEC456}" srcOrd="6" destOrd="0" presId="urn:diagrams.loki3.com/BracketList"/>
    <dgm:cxn modelId="{4B44A869-3D6A-4E84-BD16-259932531854}" type="presParOf" srcId="{CCB5FDA4-BEC8-4CA1-835A-2A3BEEBEC456}" destId="{9312B733-3AEB-49F6-8245-08553BA2949B}" srcOrd="0" destOrd="0" presId="urn:diagrams.loki3.com/BracketList"/>
    <dgm:cxn modelId="{B70F3F88-00DB-494C-A8A9-B6FAF5F0FB5B}" type="presParOf" srcId="{CCB5FDA4-BEC8-4CA1-835A-2A3BEEBEC456}" destId="{435AB433-2559-485A-A03D-C32F36288071}" srcOrd="1" destOrd="0" presId="urn:diagrams.loki3.com/BracketList"/>
    <dgm:cxn modelId="{25C710FC-34AF-44EF-A59D-3394CA60D85F}" type="presParOf" srcId="{CCB5FDA4-BEC8-4CA1-835A-2A3BEEBEC456}" destId="{C13B9160-72D5-46E0-A1C0-91E8634DFAE2}" srcOrd="2" destOrd="0" presId="urn:diagrams.loki3.com/BracketList"/>
    <dgm:cxn modelId="{4F515378-8FCB-4200-A427-287CBD23E029}" type="presParOf" srcId="{CCB5FDA4-BEC8-4CA1-835A-2A3BEEBEC456}" destId="{9893D59A-7FEC-486D-89C4-D28135F6121C}" srcOrd="3" destOrd="0" presId="urn:diagrams.loki3.com/BracketList"/>
    <dgm:cxn modelId="{EF807BA3-80CB-4F2A-A0DB-CEBE4DF6D9AF}" type="presParOf" srcId="{EFEB1020-9C17-48DC-BBE0-54FA743F9F75}" destId="{A421D242-ABBF-45EB-97FD-83930430328F}" srcOrd="7" destOrd="0" presId="urn:diagrams.loki3.com/BracketList"/>
    <dgm:cxn modelId="{ECBEAB31-02B3-4BB7-9F23-86A443F5C1B5}" type="presParOf" srcId="{EFEB1020-9C17-48DC-BBE0-54FA743F9F75}" destId="{2B991069-479A-498A-AF83-5B33CD9F12C6}" srcOrd="8" destOrd="0" presId="urn:diagrams.loki3.com/BracketList"/>
    <dgm:cxn modelId="{F47DB912-6496-476C-B68A-9036EE976258}" type="presParOf" srcId="{2B991069-479A-498A-AF83-5B33CD9F12C6}" destId="{939B76D1-BB33-4E50-9ECD-839FB5787B95}" srcOrd="0" destOrd="0" presId="urn:diagrams.loki3.com/BracketList"/>
    <dgm:cxn modelId="{33A80CE5-6C7B-432F-89DE-1673D3716C5B}" type="presParOf" srcId="{2B991069-479A-498A-AF83-5B33CD9F12C6}" destId="{7845F59F-6101-48DE-ABCC-EC5351843F5B}" srcOrd="1" destOrd="0" presId="urn:diagrams.loki3.com/BracketList"/>
    <dgm:cxn modelId="{340A5576-FFD2-4D94-9DCC-AD3F8BF21F1F}" type="presParOf" srcId="{2B991069-479A-498A-AF83-5B33CD9F12C6}" destId="{8DC06B04-AA78-4007-96F1-AC66800E204E}" srcOrd="2" destOrd="0" presId="urn:diagrams.loki3.com/BracketList"/>
    <dgm:cxn modelId="{E662D7B8-D92F-48DE-93D1-CA78B80A4A54}" type="presParOf" srcId="{2B991069-479A-498A-AF83-5B33CD9F12C6}" destId="{B43D6F8D-5103-4DCA-8971-053A6B7A987B}" srcOrd="3" destOrd="0" presId="urn:diagrams.loki3.com/BracketList"/>
    <dgm:cxn modelId="{D6B0531F-365B-4DBA-B947-AE065D85AEE0}" type="presParOf" srcId="{EFEB1020-9C17-48DC-BBE0-54FA743F9F75}" destId="{1DEFA11E-9373-40F9-A3AA-EE96EB176FFC}" srcOrd="9" destOrd="0" presId="urn:diagrams.loki3.com/BracketList"/>
    <dgm:cxn modelId="{6A4A9BA4-9871-4F5E-9DDA-A3EA479D8058}" type="presParOf" srcId="{EFEB1020-9C17-48DC-BBE0-54FA743F9F75}" destId="{4B12A308-E2AF-4F45-882B-691EF4FA1B43}" srcOrd="10" destOrd="0" presId="urn:diagrams.loki3.com/BracketList"/>
    <dgm:cxn modelId="{E1A2927A-57E3-4A4D-8857-71EA65BD5629}" type="presParOf" srcId="{4B12A308-E2AF-4F45-882B-691EF4FA1B43}" destId="{B471A916-B6F4-4017-A447-E2C98CEE19B9}" srcOrd="0" destOrd="0" presId="urn:diagrams.loki3.com/BracketList"/>
    <dgm:cxn modelId="{D396386B-6B0B-4561-8BBA-EF1C8A340ED1}" type="presParOf" srcId="{4B12A308-E2AF-4F45-882B-691EF4FA1B43}" destId="{7F976215-9D17-4223-A92A-D3302071B429}" srcOrd="1" destOrd="0" presId="urn:diagrams.loki3.com/BracketList"/>
    <dgm:cxn modelId="{68FE48FE-55C0-4E0F-8B79-55FD1458A9FD}" type="presParOf" srcId="{4B12A308-E2AF-4F45-882B-691EF4FA1B43}" destId="{C984C73F-7C05-410A-B91E-AD111AE0E45B}" srcOrd="2" destOrd="0" presId="urn:diagrams.loki3.com/BracketList"/>
    <dgm:cxn modelId="{BCC5A2FD-E23F-4AC2-BB0E-4219C8657D7A}" type="presParOf" srcId="{4B12A308-E2AF-4F45-882B-691EF4FA1B43}" destId="{260E7D26-6540-4407-AA35-D081FC05F135}" srcOrd="3" destOrd="0" presId="urn:diagrams.loki3.com/BracketList"/>
    <dgm:cxn modelId="{16FFA469-870A-4453-9471-39CB84B588A1}" type="presParOf" srcId="{EFEB1020-9C17-48DC-BBE0-54FA743F9F75}" destId="{87942DC7-D611-481D-85C3-17E9EE928CC9}" srcOrd="11" destOrd="0" presId="urn:diagrams.loki3.com/BracketList"/>
    <dgm:cxn modelId="{7851F925-1252-4F3F-9162-4F3C79B75204}" type="presParOf" srcId="{EFEB1020-9C17-48DC-BBE0-54FA743F9F75}" destId="{5A582BDF-EB51-42B9-AFE8-1D18A89089BC}" srcOrd="12" destOrd="0" presId="urn:diagrams.loki3.com/BracketList"/>
    <dgm:cxn modelId="{63973306-74A2-49F1-8557-CD8022048B52}" type="presParOf" srcId="{5A582BDF-EB51-42B9-AFE8-1D18A89089BC}" destId="{320B77C6-F8A0-4CEB-8B55-79E4A1BAF9E9}" srcOrd="0" destOrd="0" presId="urn:diagrams.loki3.com/BracketList"/>
    <dgm:cxn modelId="{5C543EC2-339F-4E2B-91F1-21CC0AEA8FBB}" type="presParOf" srcId="{5A582BDF-EB51-42B9-AFE8-1D18A89089BC}" destId="{803A06C6-F698-48F4-A91D-0B2B17EECBA4}" srcOrd="1" destOrd="0" presId="urn:diagrams.loki3.com/BracketList"/>
    <dgm:cxn modelId="{350ED6CB-0BC1-4E42-B741-79C387E42590}" type="presParOf" srcId="{5A582BDF-EB51-42B9-AFE8-1D18A89089BC}" destId="{4A43BD3F-83F2-4A36-B8AE-CC5DC27FAC9E}" srcOrd="2" destOrd="0" presId="urn:diagrams.loki3.com/BracketList"/>
    <dgm:cxn modelId="{4B15C173-7E00-4171-BEAF-F9D7620EBE36}" type="presParOf" srcId="{5A582BDF-EB51-42B9-AFE8-1D18A89089BC}" destId="{E8E0050D-5592-4FFB-BC24-07DF887B3DF2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1BE2A8E-285E-4C69-9BFF-CE48B252AA50}" type="doc">
      <dgm:prSet loTypeId="urn:microsoft.com/office/officeart/2005/8/layout/radial6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9ED1A3B2-A381-4201-823D-E4B4F944886D}">
      <dgm:prSet phldrT="[Text]"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sr-Cyrl-RS" sz="1200" b="1" dirty="0">
              <a:solidFill>
                <a:schemeClr val="tx1"/>
              </a:solidFill>
            </a:rPr>
            <a:t>Укупни расходи и издаци </a:t>
          </a:r>
          <a:r>
            <a:rPr lang="sr-Cyrl-RS" sz="1200" b="1" dirty="0" smtClean="0">
              <a:solidFill>
                <a:schemeClr val="tx1"/>
              </a:solidFill>
            </a:rPr>
            <a:t>176,750,714.00</a:t>
          </a:r>
          <a:endParaRPr lang="en-US" sz="1200" b="1" dirty="0">
            <a:solidFill>
              <a:schemeClr val="tx1"/>
            </a:solidFill>
          </a:endParaRPr>
        </a:p>
      </dgm:t>
    </dgm:pt>
    <dgm:pt modelId="{73ADFC91-EAB5-4621-8C76-D207DF7E46EB}" type="parTrans" cxnId="{28F1F12C-F4AD-4E97-81E8-8618F0209646}">
      <dgm:prSet/>
      <dgm:spPr/>
      <dgm:t>
        <a:bodyPr/>
        <a:lstStyle/>
        <a:p>
          <a:endParaRPr lang="en-US"/>
        </a:p>
      </dgm:t>
    </dgm:pt>
    <dgm:pt modelId="{BBBE51B8-3D99-4D37-A53E-85F69FB1F8D4}" type="sibTrans" cxnId="{28F1F12C-F4AD-4E97-81E8-8618F0209646}">
      <dgm:prSet/>
      <dgm:spPr/>
      <dgm:t>
        <a:bodyPr/>
        <a:lstStyle/>
        <a:p>
          <a:endParaRPr lang="en-US"/>
        </a:p>
      </dgm:t>
    </dgm:pt>
    <dgm:pt modelId="{A7091EAC-498C-4E8C-B46B-331B042A0C75}">
      <dgm:prSet phldrT="[Text]"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200" b="1" dirty="0" smtClean="0">
              <a:solidFill>
                <a:schemeClr val="tx1"/>
              </a:solidFill>
            </a:rPr>
            <a:t>Коришћење </a:t>
          </a:r>
          <a:r>
            <a:rPr lang="ru-RU" sz="1200" b="1" dirty="0">
              <a:solidFill>
                <a:schemeClr val="tx1"/>
              </a:solidFill>
            </a:rPr>
            <a:t>роба и услуга </a:t>
          </a:r>
          <a:r>
            <a:rPr lang="ru-RU" sz="1200" b="1" dirty="0" smtClean="0">
              <a:solidFill>
                <a:schemeClr val="tx1"/>
              </a:solidFill>
            </a:rPr>
            <a:t>78</a:t>
          </a:r>
          <a:r>
            <a:rPr lang="sr-Cyrl-RS" sz="1200" b="1" dirty="0" smtClean="0">
              <a:solidFill>
                <a:schemeClr val="tx1"/>
              </a:solidFill>
            </a:rPr>
            <a:t>,294,000.00</a:t>
          </a:r>
          <a:endParaRPr lang="en-US" sz="1200" b="1" dirty="0">
            <a:solidFill>
              <a:schemeClr val="tx1"/>
            </a:solidFill>
          </a:endParaRPr>
        </a:p>
      </dgm:t>
    </dgm:pt>
    <dgm:pt modelId="{5263AC43-AEF9-405C-B9BD-C1E77733E429}" type="parTrans" cxnId="{AE26F329-897E-412E-A92A-D95A8804158B}">
      <dgm:prSet/>
      <dgm:spPr/>
      <dgm:t>
        <a:bodyPr/>
        <a:lstStyle/>
        <a:p>
          <a:endParaRPr lang="en-US"/>
        </a:p>
      </dgm:t>
    </dgm:pt>
    <dgm:pt modelId="{686A1A37-AC61-4EC6-8398-59788F898E91}" type="sibTrans" cxnId="{AE26F329-897E-412E-A92A-D95A8804158B}">
      <dgm:prSet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b="1" dirty="0">
            <a:solidFill>
              <a:schemeClr val="tx1"/>
            </a:solidFill>
          </a:endParaRPr>
        </a:p>
      </dgm:t>
    </dgm:pt>
    <dgm:pt modelId="{91651A17-950C-49EC-8C35-2517548AE9E6}">
      <dgm:prSet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sr-Cyrl-RS" b="1" dirty="0" smtClean="0">
              <a:solidFill>
                <a:schemeClr val="tx1"/>
              </a:solidFill>
            </a:rPr>
            <a:t>Основна средства</a:t>
          </a:r>
        </a:p>
        <a:p>
          <a:r>
            <a:rPr lang="sr-Cyrl-RS" b="1" dirty="0" smtClean="0">
              <a:solidFill>
                <a:schemeClr val="tx1"/>
              </a:solidFill>
            </a:rPr>
            <a:t>2,500,000.00</a:t>
          </a:r>
          <a:endParaRPr lang="en-US" b="1" dirty="0">
            <a:solidFill>
              <a:schemeClr val="tx1"/>
            </a:solidFill>
          </a:endParaRPr>
        </a:p>
      </dgm:t>
    </dgm:pt>
    <dgm:pt modelId="{842A79D3-4827-4424-A76D-539154392405}" type="parTrans" cxnId="{E14E4EEE-087E-4E8C-92C7-D48A2C2A60C4}">
      <dgm:prSet/>
      <dgm:spPr/>
      <dgm:t>
        <a:bodyPr/>
        <a:lstStyle/>
        <a:p>
          <a:endParaRPr lang="en-US"/>
        </a:p>
      </dgm:t>
    </dgm:pt>
    <dgm:pt modelId="{8962C693-DF60-43F6-9F43-7615C2E1439A}" type="sibTrans" cxnId="{E14E4EEE-087E-4E8C-92C7-D48A2C2A60C4}">
      <dgm:prSet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b="1" dirty="0">
            <a:solidFill>
              <a:schemeClr val="tx1"/>
            </a:solidFill>
          </a:endParaRPr>
        </a:p>
      </dgm:t>
    </dgm:pt>
    <dgm:pt modelId="{3BA9396D-1753-43D3-A703-A75A7C19204B}">
      <dgm:prSet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sr-Cyrl-RS" b="1" dirty="0" smtClean="0">
              <a:solidFill>
                <a:schemeClr val="tx1"/>
              </a:solidFill>
            </a:rPr>
            <a:t>Социјална заштита</a:t>
          </a:r>
          <a:r>
            <a:rPr lang="sr-Latn-RS" b="1" dirty="0" smtClean="0">
              <a:solidFill>
                <a:schemeClr val="tx1"/>
              </a:solidFill>
            </a:rPr>
            <a:t> </a:t>
          </a:r>
          <a:r>
            <a:rPr lang="sr-Cyrl-RS" b="1" dirty="0" smtClean="0">
              <a:solidFill>
                <a:schemeClr val="tx1"/>
              </a:solidFill>
            </a:rPr>
            <a:t>1,510,000.00</a:t>
          </a:r>
          <a:endParaRPr lang="en-US" dirty="0">
            <a:solidFill>
              <a:schemeClr val="tx1"/>
            </a:solidFill>
          </a:endParaRPr>
        </a:p>
      </dgm:t>
    </dgm:pt>
    <dgm:pt modelId="{FDC0F8DA-00AF-40CD-B616-B7AA7472101C}" type="parTrans" cxnId="{4A16358E-6F75-4AC0-B6E5-E26F15B1A750}">
      <dgm:prSet/>
      <dgm:spPr/>
      <dgm:t>
        <a:bodyPr/>
        <a:lstStyle/>
        <a:p>
          <a:endParaRPr lang="en-US"/>
        </a:p>
      </dgm:t>
    </dgm:pt>
    <dgm:pt modelId="{869210E2-CDFB-49E6-A3F9-D5A55D2018F0}" type="sibTrans" cxnId="{4A16358E-6F75-4AC0-B6E5-E26F15B1A750}">
      <dgm:prSet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746DA87-483C-4B84-9A22-BC58F96CB23A}">
      <dgm:prSet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sr-Cyrl-RS" sz="1050" b="1" dirty="0" smtClean="0">
              <a:solidFill>
                <a:schemeClr val="tx1"/>
              </a:solidFill>
            </a:rPr>
            <a:t>Расходи за запослене 67,136,714.00</a:t>
          </a:r>
          <a:r>
            <a:rPr lang="sr-Latn-RS" sz="1050" b="1" dirty="0" smtClean="0">
              <a:solidFill>
                <a:schemeClr val="tx1"/>
              </a:solidFill>
            </a:rPr>
            <a:t> </a:t>
          </a:r>
          <a:r>
            <a:rPr lang="sr-Cyrl-RS" sz="1050" b="1" dirty="0" smtClean="0">
              <a:solidFill>
                <a:schemeClr val="tx1"/>
              </a:solidFill>
            </a:rPr>
            <a:t>динара</a:t>
          </a:r>
          <a:endParaRPr lang="en-US" sz="1050" b="1" dirty="0">
            <a:solidFill>
              <a:schemeClr val="tx1"/>
            </a:solidFill>
          </a:endParaRPr>
        </a:p>
      </dgm:t>
    </dgm:pt>
    <dgm:pt modelId="{8A92D324-8EB2-4984-ADCB-62EACF9FECFF}" type="parTrans" cxnId="{0F519843-417F-4196-AE51-1E900F71077B}">
      <dgm:prSet/>
      <dgm:spPr/>
      <dgm:t>
        <a:bodyPr/>
        <a:lstStyle/>
        <a:p>
          <a:endParaRPr lang="en-US"/>
        </a:p>
      </dgm:t>
    </dgm:pt>
    <dgm:pt modelId="{DB95B0B9-5D2D-4D1A-A4F8-70F45A0E9738}" type="sibTrans" cxnId="{0F519843-417F-4196-AE51-1E900F71077B}">
      <dgm:prSet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b="1" dirty="0">
            <a:solidFill>
              <a:schemeClr val="tx1"/>
            </a:solidFill>
          </a:endParaRPr>
        </a:p>
      </dgm:t>
    </dgm:pt>
    <dgm:pt modelId="{8329AE49-ECD5-4C13-B90F-CA83B6E6F994}">
      <dgm:prSet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sr-Cyrl-RS" sz="1200" b="1" dirty="0" smtClean="0">
              <a:solidFill>
                <a:schemeClr val="tx1"/>
              </a:solidFill>
            </a:rPr>
            <a:t>Отплата камата </a:t>
          </a:r>
        </a:p>
        <a:p>
          <a:r>
            <a:rPr lang="sr-Cyrl-RS" sz="1200" b="1" dirty="0" smtClean="0">
              <a:solidFill>
                <a:schemeClr val="tx1"/>
              </a:solidFill>
            </a:rPr>
            <a:t>200,000.00</a:t>
          </a:r>
          <a:endParaRPr lang="en-US" sz="1200" b="1" dirty="0">
            <a:solidFill>
              <a:schemeClr val="tx1"/>
            </a:solidFill>
          </a:endParaRPr>
        </a:p>
      </dgm:t>
    </dgm:pt>
    <dgm:pt modelId="{6A3537F1-6C7A-4D5E-9BC9-14D14BE7BA95}" type="parTrans" cxnId="{47BC94C2-46D4-453B-A292-6076A9F8EE3B}">
      <dgm:prSet/>
      <dgm:spPr/>
      <dgm:t>
        <a:bodyPr/>
        <a:lstStyle/>
        <a:p>
          <a:endParaRPr lang="en-US"/>
        </a:p>
      </dgm:t>
    </dgm:pt>
    <dgm:pt modelId="{9CB0C477-89B3-4058-B341-9FC9F0AB6BB2}" type="sibTrans" cxnId="{47BC94C2-46D4-453B-A292-6076A9F8EE3B}">
      <dgm:prSet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b="1" dirty="0">
            <a:solidFill>
              <a:schemeClr val="tx1"/>
            </a:solidFill>
          </a:endParaRPr>
        </a:p>
      </dgm:t>
    </dgm:pt>
    <dgm:pt modelId="{3FA5C700-C8EE-4CAC-8DA0-0BA7CA952C72}">
      <dgm:prSet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sr-Cyrl-RS" sz="1100" b="1" dirty="0">
              <a:solidFill>
                <a:schemeClr val="tx1"/>
              </a:solidFill>
            </a:rPr>
            <a:t>Дотације и трансфери </a:t>
          </a:r>
          <a:r>
            <a:rPr lang="sr-Cyrl-RS" sz="1100" b="1" dirty="0" smtClean="0">
              <a:solidFill>
                <a:schemeClr val="tx1"/>
              </a:solidFill>
            </a:rPr>
            <a:t>13,800,000.00</a:t>
          </a:r>
        </a:p>
        <a:p>
          <a:r>
            <a:rPr lang="sr-Cyrl-RS" sz="1100" b="1" dirty="0" smtClean="0">
              <a:solidFill>
                <a:schemeClr val="tx1"/>
              </a:solidFill>
            </a:rPr>
            <a:t>динара</a:t>
          </a:r>
          <a:endParaRPr lang="en-US" sz="1100" b="1" dirty="0">
            <a:solidFill>
              <a:schemeClr val="tx1"/>
            </a:solidFill>
          </a:endParaRPr>
        </a:p>
      </dgm:t>
    </dgm:pt>
    <dgm:pt modelId="{6970CC38-AACF-4350-BF4D-BD796B05B1FA}" type="parTrans" cxnId="{3BA8FFD8-B6F3-4518-99B6-8F25F307CF52}">
      <dgm:prSet/>
      <dgm:spPr/>
      <dgm:t>
        <a:bodyPr/>
        <a:lstStyle/>
        <a:p>
          <a:endParaRPr lang="en-US"/>
        </a:p>
      </dgm:t>
    </dgm:pt>
    <dgm:pt modelId="{61B610E5-4DC8-4394-A22C-5BBE6CDEE232}" type="sibTrans" cxnId="{3BA8FFD8-B6F3-4518-99B6-8F25F307CF52}">
      <dgm:prSet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b="1" dirty="0">
            <a:solidFill>
              <a:schemeClr val="tx1"/>
            </a:solidFill>
          </a:endParaRPr>
        </a:p>
      </dgm:t>
    </dgm:pt>
    <dgm:pt modelId="{ED01A515-5448-4A3E-A2EC-575448D0F5AA}">
      <dgm:prSet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sr-Cyrl-RS" sz="1050" b="1" dirty="0">
              <a:solidFill>
                <a:schemeClr val="tx1"/>
              </a:solidFill>
            </a:rPr>
            <a:t>Остали расходи </a:t>
          </a:r>
          <a:r>
            <a:rPr lang="sr-Cyrl-RS" sz="1050" b="1" dirty="0" smtClean="0">
              <a:solidFill>
                <a:schemeClr val="tx1"/>
              </a:solidFill>
            </a:rPr>
            <a:t>8,610,</a:t>
          </a:r>
          <a:r>
            <a:rPr lang="en-US" sz="1050" b="1" dirty="0" smtClean="0">
              <a:solidFill>
                <a:schemeClr val="tx1"/>
              </a:solidFill>
            </a:rPr>
            <a:t>000.00</a:t>
          </a:r>
          <a:r>
            <a:rPr lang="sr-Cyrl-RS" sz="1050" b="1" dirty="0" smtClean="0">
              <a:solidFill>
                <a:schemeClr val="tx1"/>
              </a:solidFill>
            </a:rPr>
            <a:t> </a:t>
          </a:r>
          <a:r>
            <a:rPr lang="sr-Cyrl-RS" sz="1050" b="1" dirty="0">
              <a:solidFill>
                <a:schemeClr val="tx1"/>
              </a:solidFill>
            </a:rPr>
            <a:t>динара</a:t>
          </a:r>
          <a:endParaRPr lang="en-US" sz="1050" b="1" dirty="0">
            <a:solidFill>
              <a:schemeClr val="tx1"/>
            </a:solidFill>
          </a:endParaRPr>
        </a:p>
      </dgm:t>
    </dgm:pt>
    <dgm:pt modelId="{3C8BC949-583D-42C4-9E18-497A2FA6C1D3}" type="parTrans" cxnId="{30638209-A4D1-4BFE-943D-C66C72DB50AF}">
      <dgm:prSet/>
      <dgm:spPr/>
      <dgm:t>
        <a:bodyPr/>
        <a:lstStyle/>
        <a:p>
          <a:endParaRPr lang="en-US"/>
        </a:p>
      </dgm:t>
    </dgm:pt>
    <dgm:pt modelId="{B658162B-CA61-458F-8F17-E18D499D4DE8}" type="sibTrans" cxnId="{30638209-A4D1-4BFE-943D-C66C72DB50AF}">
      <dgm:prSet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b="1" dirty="0">
            <a:solidFill>
              <a:schemeClr val="tx1"/>
            </a:solidFill>
          </a:endParaRPr>
        </a:p>
      </dgm:t>
    </dgm:pt>
    <dgm:pt modelId="{AE26BF5A-34A6-4192-8BEA-D9ECFB941642}">
      <dgm:prSet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sr-Cyrl-RS" sz="1000" b="1" dirty="0">
              <a:solidFill>
                <a:schemeClr val="tx1"/>
              </a:solidFill>
            </a:rPr>
            <a:t>Средства резерве </a:t>
          </a:r>
          <a:r>
            <a:rPr lang="sr-Cyrl-RS" sz="1000" b="1" dirty="0" smtClean="0">
              <a:solidFill>
                <a:schemeClr val="tx1"/>
              </a:solidFill>
            </a:rPr>
            <a:t>4,700,000.00</a:t>
          </a:r>
          <a:endParaRPr lang="en-US" sz="1000" b="1" dirty="0">
            <a:solidFill>
              <a:schemeClr val="tx1"/>
            </a:solidFill>
          </a:endParaRPr>
        </a:p>
      </dgm:t>
    </dgm:pt>
    <dgm:pt modelId="{053AEA0B-0F73-4DAC-9295-FCA55D0C5C5A}" type="parTrans" cxnId="{C2BA2E7D-A4DC-497F-82AA-B05171512E7B}">
      <dgm:prSet/>
      <dgm:spPr/>
      <dgm:t>
        <a:bodyPr/>
        <a:lstStyle/>
        <a:p>
          <a:endParaRPr lang="en-US"/>
        </a:p>
      </dgm:t>
    </dgm:pt>
    <dgm:pt modelId="{F67939D1-3ADF-4276-A6FA-0083CE5DA4FA}" type="sibTrans" cxnId="{C2BA2E7D-A4DC-497F-82AA-B05171512E7B}">
      <dgm:prSet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b="1" dirty="0">
            <a:solidFill>
              <a:schemeClr val="tx1"/>
            </a:solidFill>
          </a:endParaRPr>
        </a:p>
      </dgm:t>
    </dgm:pt>
    <dgm:pt modelId="{F4B68BA8-694B-4B7F-8215-68903FFCD2D7}" type="pres">
      <dgm:prSet presAssocID="{B1BE2A8E-285E-4C69-9BFF-CE48B252AA5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59436B1-B652-4794-B4F4-4850647DACEB}" type="pres">
      <dgm:prSet presAssocID="{9ED1A3B2-A381-4201-823D-E4B4F944886D}" presName="centerShape" presStyleLbl="node0" presStyleIdx="0" presStyleCnt="1" custScaleX="154840" custScaleY="134986" custLinFactNeighborX="-2433" custLinFactNeighborY="-1531"/>
      <dgm:spPr/>
      <dgm:t>
        <a:bodyPr/>
        <a:lstStyle/>
        <a:p>
          <a:endParaRPr lang="en-US"/>
        </a:p>
      </dgm:t>
    </dgm:pt>
    <dgm:pt modelId="{73F305AC-CFDC-45B1-8AB8-6FABD1C99179}" type="pres">
      <dgm:prSet presAssocID="{A7091EAC-498C-4E8C-B46B-331B042A0C75}" presName="node" presStyleLbl="node1" presStyleIdx="0" presStyleCnt="8" custScaleX="199399" custScaleY="132285" custRadScaleRad="104745" custRadScaleInc="-191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491651-56D0-404C-82B0-25ACBF882A98}" type="pres">
      <dgm:prSet presAssocID="{A7091EAC-498C-4E8C-B46B-331B042A0C75}" presName="dummy" presStyleCnt="0"/>
      <dgm:spPr/>
    </dgm:pt>
    <dgm:pt modelId="{44C62812-7B8C-4DB2-9C0D-14651D9AFC46}" type="pres">
      <dgm:prSet presAssocID="{686A1A37-AC61-4EC6-8398-59788F898E91}" presName="sibTrans" presStyleLbl="sibTrans2D1" presStyleIdx="0" presStyleCnt="8"/>
      <dgm:spPr/>
      <dgm:t>
        <a:bodyPr/>
        <a:lstStyle/>
        <a:p>
          <a:endParaRPr lang="en-US"/>
        </a:p>
      </dgm:t>
    </dgm:pt>
    <dgm:pt modelId="{A14630AA-C1BD-4A7E-B665-0A7C9B6C19C9}" type="pres">
      <dgm:prSet presAssocID="{3FA5C700-C8EE-4CAC-8DA0-0BA7CA952C72}" presName="node" presStyleLbl="node1" presStyleIdx="1" presStyleCnt="8" custScaleX="191043" custScaleY="149213" custRadScaleRad="125926" custRadScaleInc="121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474404-DEC3-43DE-B1B0-FCCBA45B0B53}" type="pres">
      <dgm:prSet presAssocID="{3FA5C700-C8EE-4CAC-8DA0-0BA7CA952C72}" presName="dummy" presStyleCnt="0"/>
      <dgm:spPr/>
    </dgm:pt>
    <dgm:pt modelId="{5D42F3FF-3AAD-4819-B004-ADDCB69227EB}" type="pres">
      <dgm:prSet presAssocID="{61B610E5-4DC8-4394-A22C-5BBE6CDEE232}" presName="sibTrans" presStyleLbl="sibTrans2D1" presStyleIdx="1" presStyleCnt="8" custLinFactNeighborX="-787" custLinFactNeighborY="-2140"/>
      <dgm:spPr/>
      <dgm:t>
        <a:bodyPr/>
        <a:lstStyle/>
        <a:p>
          <a:endParaRPr lang="en-US"/>
        </a:p>
      </dgm:t>
    </dgm:pt>
    <dgm:pt modelId="{E43F7264-94BE-4E7E-8A98-A0D70BB3AF06}" type="pres">
      <dgm:prSet presAssocID="{4746DA87-483C-4B84-9A22-BC58F96CB23A}" presName="node" presStyleLbl="node1" presStyleIdx="2" presStyleCnt="8" custScaleX="203595" custScaleY="166373" custRadScaleRad="123317" custRadScaleInc="21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1EF9CE-45BC-491C-9A74-72874D860E58}" type="pres">
      <dgm:prSet presAssocID="{4746DA87-483C-4B84-9A22-BC58F96CB23A}" presName="dummy" presStyleCnt="0"/>
      <dgm:spPr/>
    </dgm:pt>
    <dgm:pt modelId="{19B05264-FBF1-4254-AA6E-8DA1048C9EC5}" type="pres">
      <dgm:prSet presAssocID="{DB95B0B9-5D2D-4D1A-A4F8-70F45A0E9738}" presName="sibTrans" presStyleLbl="sibTrans2D1" presStyleIdx="2" presStyleCnt="8"/>
      <dgm:spPr/>
      <dgm:t>
        <a:bodyPr/>
        <a:lstStyle/>
        <a:p>
          <a:endParaRPr lang="en-US"/>
        </a:p>
      </dgm:t>
    </dgm:pt>
    <dgm:pt modelId="{115526CD-270E-4C52-A164-15F2B6F9FE39}" type="pres">
      <dgm:prSet presAssocID="{8329AE49-ECD5-4C13-B90F-CA83B6E6F994}" presName="node" presStyleLbl="node1" presStyleIdx="3" presStyleCnt="8" custScaleX="162302" custScaleY="116316" custRadScaleRad="101005" custRadScaleInc="206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42822E-2282-4D84-AEA3-97E5D7F5026E}" type="pres">
      <dgm:prSet presAssocID="{8329AE49-ECD5-4C13-B90F-CA83B6E6F994}" presName="dummy" presStyleCnt="0"/>
      <dgm:spPr/>
    </dgm:pt>
    <dgm:pt modelId="{1EBC4AA2-7966-4002-8CE2-7479E65C1C79}" type="pres">
      <dgm:prSet presAssocID="{9CB0C477-89B3-4058-B341-9FC9F0AB6BB2}" presName="sibTrans" presStyleLbl="sibTrans2D1" presStyleIdx="3" presStyleCnt="8"/>
      <dgm:spPr/>
      <dgm:t>
        <a:bodyPr/>
        <a:lstStyle/>
        <a:p>
          <a:endParaRPr lang="en-US"/>
        </a:p>
      </dgm:t>
    </dgm:pt>
    <dgm:pt modelId="{D19ADD6D-9F0A-4766-B637-BB2D5495A9BB}" type="pres">
      <dgm:prSet presAssocID="{ED01A515-5448-4A3E-A2EC-575448D0F5AA}" presName="node" presStyleLbl="node1" presStyleIdx="4" presStyleCnt="8" custScaleX="172797" custScaleY="116316" custRadScaleRad="105799" custRadScaleInc="1135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9DB137-9ACF-4A5D-915D-C6DEF62C671A}" type="pres">
      <dgm:prSet presAssocID="{ED01A515-5448-4A3E-A2EC-575448D0F5AA}" presName="dummy" presStyleCnt="0"/>
      <dgm:spPr/>
    </dgm:pt>
    <dgm:pt modelId="{84EFD8D8-F116-4363-8F07-0BDD118D8287}" type="pres">
      <dgm:prSet presAssocID="{B658162B-CA61-458F-8F17-E18D499D4DE8}" presName="sibTrans" presStyleLbl="sibTrans2D1" presStyleIdx="4" presStyleCnt="8"/>
      <dgm:spPr/>
      <dgm:t>
        <a:bodyPr/>
        <a:lstStyle/>
        <a:p>
          <a:endParaRPr lang="en-US"/>
        </a:p>
      </dgm:t>
    </dgm:pt>
    <dgm:pt modelId="{4F05B281-B6DB-45BB-A427-1BF92AADC139}" type="pres">
      <dgm:prSet presAssocID="{AE26BF5A-34A6-4192-8BEA-D9ECFB941642}" presName="node" presStyleLbl="node1" presStyleIdx="5" presStyleCnt="8" custScaleX="153298" custScaleY="125494" custRadScaleRad="116991" custRadScaleInc="697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DFE719-4F44-4DDA-B702-82A372856A51}" type="pres">
      <dgm:prSet presAssocID="{AE26BF5A-34A6-4192-8BEA-D9ECFB941642}" presName="dummy" presStyleCnt="0"/>
      <dgm:spPr/>
    </dgm:pt>
    <dgm:pt modelId="{C0575E5C-DEAA-49FF-9C6A-0DF4C03D040D}" type="pres">
      <dgm:prSet presAssocID="{F67939D1-3ADF-4276-A6FA-0083CE5DA4FA}" presName="sibTrans" presStyleLbl="sibTrans2D1" presStyleIdx="5" presStyleCnt="8"/>
      <dgm:spPr/>
      <dgm:t>
        <a:bodyPr/>
        <a:lstStyle/>
        <a:p>
          <a:endParaRPr lang="en-US"/>
        </a:p>
      </dgm:t>
    </dgm:pt>
    <dgm:pt modelId="{2D6C03BD-4023-431E-84F6-C080A9961C8A}" type="pres">
      <dgm:prSet presAssocID="{91651A17-950C-49EC-8C35-2517548AE9E6}" presName="node" presStyleLbl="node1" presStyleIdx="6" presStyleCnt="8" custScaleX="167273" custScaleY="163425" custRadScaleRad="130033" custRadScaleInc="-66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78787D-F4B0-463A-AA6F-94706894BC8C}" type="pres">
      <dgm:prSet presAssocID="{91651A17-950C-49EC-8C35-2517548AE9E6}" presName="dummy" presStyleCnt="0"/>
      <dgm:spPr/>
    </dgm:pt>
    <dgm:pt modelId="{7C884431-F906-455C-AAF5-4FBEC1E13C27}" type="pres">
      <dgm:prSet presAssocID="{8962C693-DF60-43F6-9F43-7615C2E1439A}" presName="sibTrans" presStyleLbl="sibTrans2D1" presStyleIdx="6" presStyleCnt="8"/>
      <dgm:spPr/>
      <dgm:t>
        <a:bodyPr/>
        <a:lstStyle/>
        <a:p>
          <a:endParaRPr lang="en-US"/>
        </a:p>
      </dgm:t>
    </dgm:pt>
    <dgm:pt modelId="{A97F11E6-0D4D-4CBF-919B-2FAFCEB77E0E}" type="pres">
      <dgm:prSet presAssocID="{3BA9396D-1753-43D3-A703-A75A7C19204B}" presName="node" presStyleLbl="node1" presStyleIdx="7" presStyleCnt="8" custScaleX="159733" custScaleY="155447" custRadScaleRad="110791" custRadScaleInc="-6867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4ED1CD4-12FC-40EC-A424-E2B72DCAC517}" type="pres">
      <dgm:prSet presAssocID="{3BA9396D-1753-43D3-A703-A75A7C19204B}" presName="dummy" presStyleCnt="0"/>
      <dgm:spPr/>
    </dgm:pt>
    <dgm:pt modelId="{3C0CC65F-A9C8-4DC4-8B65-B7287777E6E0}" type="pres">
      <dgm:prSet presAssocID="{869210E2-CDFB-49E6-A3F9-D5A55D2018F0}" presName="sibTrans" presStyleLbl="sibTrans2D1" presStyleIdx="7" presStyleCnt="8"/>
      <dgm:spPr/>
      <dgm:t>
        <a:bodyPr/>
        <a:lstStyle/>
        <a:p>
          <a:endParaRPr lang="en-GB"/>
        </a:p>
      </dgm:t>
    </dgm:pt>
  </dgm:ptLst>
  <dgm:cxnLst>
    <dgm:cxn modelId="{15B25BE7-B61F-4399-8DBB-F360C2BA96E5}" type="presOf" srcId="{686A1A37-AC61-4EC6-8398-59788F898E91}" destId="{44C62812-7B8C-4DB2-9C0D-14651D9AFC46}" srcOrd="0" destOrd="0" presId="urn:microsoft.com/office/officeart/2005/8/layout/radial6"/>
    <dgm:cxn modelId="{BD8B088F-38DD-4C61-9C7F-39D38AF469D9}" type="presOf" srcId="{DB95B0B9-5D2D-4D1A-A4F8-70F45A0E9738}" destId="{19B05264-FBF1-4254-AA6E-8DA1048C9EC5}" srcOrd="0" destOrd="0" presId="urn:microsoft.com/office/officeart/2005/8/layout/radial6"/>
    <dgm:cxn modelId="{5EC1D513-D8D4-45F0-8AFD-7633B3DF7A52}" type="presOf" srcId="{4746DA87-483C-4B84-9A22-BC58F96CB23A}" destId="{E43F7264-94BE-4E7E-8A98-A0D70BB3AF06}" srcOrd="0" destOrd="0" presId="urn:microsoft.com/office/officeart/2005/8/layout/radial6"/>
    <dgm:cxn modelId="{6AD463C1-088C-44BE-8C34-750F20CE8DA0}" type="presOf" srcId="{3FA5C700-C8EE-4CAC-8DA0-0BA7CA952C72}" destId="{A14630AA-C1BD-4A7E-B665-0A7C9B6C19C9}" srcOrd="0" destOrd="0" presId="urn:microsoft.com/office/officeart/2005/8/layout/radial6"/>
    <dgm:cxn modelId="{30638209-A4D1-4BFE-943D-C66C72DB50AF}" srcId="{9ED1A3B2-A381-4201-823D-E4B4F944886D}" destId="{ED01A515-5448-4A3E-A2EC-575448D0F5AA}" srcOrd="4" destOrd="0" parTransId="{3C8BC949-583D-42C4-9E18-497A2FA6C1D3}" sibTransId="{B658162B-CA61-458F-8F17-E18D499D4DE8}"/>
    <dgm:cxn modelId="{47BC94C2-46D4-453B-A292-6076A9F8EE3B}" srcId="{9ED1A3B2-A381-4201-823D-E4B4F944886D}" destId="{8329AE49-ECD5-4C13-B90F-CA83B6E6F994}" srcOrd="3" destOrd="0" parTransId="{6A3537F1-6C7A-4D5E-9BC9-14D14BE7BA95}" sibTransId="{9CB0C477-89B3-4058-B341-9FC9F0AB6BB2}"/>
    <dgm:cxn modelId="{5C9EFB21-D730-469F-BCC2-6ADA252CF713}" type="presOf" srcId="{B658162B-CA61-458F-8F17-E18D499D4DE8}" destId="{84EFD8D8-F116-4363-8F07-0BDD118D8287}" srcOrd="0" destOrd="0" presId="urn:microsoft.com/office/officeart/2005/8/layout/radial6"/>
    <dgm:cxn modelId="{85E89EE2-0B39-4DF0-BB9F-9218DF5F30DC}" type="presOf" srcId="{869210E2-CDFB-49E6-A3F9-D5A55D2018F0}" destId="{3C0CC65F-A9C8-4DC4-8B65-B7287777E6E0}" srcOrd="0" destOrd="0" presId="urn:microsoft.com/office/officeart/2005/8/layout/radial6"/>
    <dgm:cxn modelId="{D9AC742A-917E-4818-8C2B-93B8B4D0D262}" type="presOf" srcId="{AE26BF5A-34A6-4192-8BEA-D9ECFB941642}" destId="{4F05B281-B6DB-45BB-A427-1BF92AADC139}" srcOrd="0" destOrd="0" presId="urn:microsoft.com/office/officeart/2005/8/layout/radial6"/>
    <dgm:cxn modelId="{65DC7EE8-791F-4453-AEE4-351692992E5F}" type="presOf" srcId="{B1BE2A8E-285E-4C69-9BFF-CE48B252AA50}" destId="{F4B68BA8-694B-4B7F-8215-68903FFCD2D7}" srcOrd="0" destOrd="0" presId="urn:microsoft.com/office/officeart/2005/8/layout/radial6"/>
    <dgm:cxn modelId="{28F1F12C-F4AD-4E97-81E8-8618F0209646}" srcId="{B1BE2A8E-285E-4C69-9BFF-CE48B252AA50}" destId="{9ED1A3B2-A381-4201-823D-E4B4F944886D}" srcOrd="0" destOrd="0" parTransId="{73ADFC91-EAB5-4621-8C76-D207DF7E46EB}" sibTransId="{BBBE51B8-3D99-4D37-A53E-85F69FB1F8D4}"/>
    <dgm:cxn modelId="{4A16358E-6F75-4AC0-B6E5-E26F15B1A750}" srcId="{9ED1A3B2-A381-4201-823D-E4B4F944886D}" destId="{3BA9396D-1753-43D3-A703-A75A7C19204B}" srcOrd="7" destOrd="0" parTransId="{FDC0F8DA-00AF-40CD-B616-B7AA7472101C}" sibTransId="{869210E2-CDFB-49E6-A3F9-D5A55D2018F0}"/>
    <dgm:cxn modelId="{AE26F329-897E-412E-A92A-D95A8804158B}" srcId="{9ED1A3B2-A381-4201-823D-E4B4F944886D}" destId="{A7091EAC-498C-4E8C-B46B-331B042A0C75}" srcOrd="0" destOrd="0" parTransId="{5263AC43-AEF9-405C-B9BD-C1E77733E429}" sibTransId="{686A1A37-AC61-4EC6-8398-59788F898E91}"/>
    <dgm:cxn modelId="{3EF3403C-A42B-483C-89B0-BC54F70E5592}" type="presOf" srcId="{9ED1A3B2-A381-4201-823D-E4B4F944886D}" destId="{E59436B1-B652-4794-B4F4-4850647DACEB}" srcOrd="0" destOrd="0" presId="urn:microsoft.com/office/officeart/2005/8/layout/radial6"/>
    <dgm:cxn modelId="{C11E6F22-FD2F-49D2-BD48-3542B5EC8C51}" type="presOf" srcId="{F67939D1-3ADF-4276-A6FA-0083CE5DA4FA}" destId="{C0575E5C-DEAA-49FF-9C6A-0DF4C03D040D}" srcOrd="0" destOrd="0" presId="urn:microsoft.com/office/officeart/2005/8/layout/radial6"/>
    <dgm:cxn modelId="{DA7610CE-0D19-48FA-ADF1-4992EAE53341}" type="presOf" srcId="{9CB0C477-89B3-4058-B341-9FC9F0AB6BB2}" destId="{1EBC4AA2-7966-4002-8CE2-7479E65C1C79}" srcOrd="0" destOrd="0" presId="urn:microsoft.com/office/officeart/2005/8/layout/radial6"/>
    <dgm:cxn modelId="{0F519843-417F-4196-AE51-1E900F71077B}" srcId="{9ED1A3B2-A381-4201-823D-E4B4F944886D}" destId="{4746DA87-483C-4B84-9A22-BC58F96CB23A}" srcOrd="2" destOrd="0" parTransId="{8A92D324-8EB2-4984-ADCB-62EACF9FECFF}" sibTransId="{DB95B0B9-5D2D-4D1A-A4F8-70F45A0E9738}"/>
    <dgm:cxn modelId="{E14E4EEE-087E-4E8C-92C7-D48A2C2A60C4}" srcId="{9ED1A3B2-A381-4201-823D-E4B4F944886D}" destId="{91651A17-950C-49EC-8C35-2517548AE9E6}" srcOrd="6" destOrd="0" parTransId="{842A79D3-4827-4424-A76D-539154392405}" sibTransId="{8962C693-DF60-43F6-9F43-7615C2E1439A}"/>
    <dgm:cxn modelId="{4E693A1F-A818-494A-9191-6DDA96FF0598}" type="presOf" srcId="{A7091EAC-498C-4E8C-B46B-331B042A0C75}" destId="{73F305AC-CFDC-45B1-8AB8-6FABD1C99179}" srcOrd="0" destOrd="0" presId="urn:microsoft.com/office/officeart/2005/8/layout/radial6"/>
    <dgm:cxn modelId="{79367CFA-29E9-494C-A699-58E7C53282C6}" type="presOf" srcId="{61B610E5-4DC8-4394-A22C-5BBE6CDEE232}" destId="{5D42F3FF-3AAD-4819-B004-ADDCB69227EB}" srcOrd="0" destOrd="0" presId="urn:microsoft.com/office/officeart/2005/8/layout/radial6"/>
    <dgm:cxn modelId="{3BA8FFD8-B6F3-4518-99B6-8F25F307CF52}" srcId="{9ED1A3B2-A381-4201-823D-E4B4F944886D}" destId="{3FA5C700-C8EE-4CAC-8DA0-0BA7CA952C72}" srcOrd="1" destOrd="0" parTransId="{6970CC38-AACF-4350-BF4D-BD796B05B1FA}" sibTransId="{61B610E5-4DC8-4394-A22C-5BBE6CDEE232}"/>
    <dgm:cxn modelId="{FCCD6129-1EC0-448C-BF7A-51C6647345E8}" type="presOf" srcId="{ED01A515-5448-4A3E-A2EC-575448D0F5AA}" destId="{D19ADD6D-9F0A-4766-B637-BB2D5495A9BB}" srcOrd="0" destOrd="0" presId="urn:microsoft.com/office/officeart/2005/8/layout/radial6"/>
    <dgm:cxn modelId="{3E3F65F0-4760-477C-86B5-CB390EDD29DB}" type="presOf" srcId="{8962C693-DF60-43F6-9F43-7615C2E1439A}" destId="{7C884431-F906-455C-AAF5-4FBEC1E13C27}" srcOrd="0" destOrd="0" presId="urn:microsoft.com/office/officeart/2005/8/layout/radial6"/>
    <dgm:cxn modelId="{9CBCBA83-8BC0-4D9D-8F59-4CE72862435A}" type="presOf" srcId="{91651A17-950C-49EC-8C35-2517548AE9E6}" destId="{2D6C03BD-4023-431E-84F6-C080A9961C8A}" srcOrd="0" destOrd="0" presId="urn:microsoft.com/office/officeart/2005/8/layout/radial6"/>
    <dgm:cxn modelId="{C39242B0-4726-4873-A97F-59F8879A261C}" type="presOf" srcId="{3BA9396D-1753-43D3-A703-A75A7C19204B}" destId="{A97F11E6-0D4D-4CBF-919B-2FAFCEB77E0E}" srcOrd="0" destOrd="0" presId="urn:microsoft.com/office/officeart/2005/8/layout/radial6"/>
    <dgm:cxn modelId="{AF333ABE-6D5B-4845-91C6-0C3A13CCB688}" type="presOf" srcId="{8329AE49-ECD5-4C13-B90F-CA83B6E6F994}" destId="{115526CD-270E-4C52-A164-15F2B6F9FE39}" srcOrd="0" destOrd="0" presId="urn:microsoft.com/office/officeart/2005/8/layout/radial6"/>
    <dgm:cxn modelId="{C2BA2E7D-A4DC-497F-82AA-B05171512E7B}" srcId="{9ED1A3B2-A381-4201-823D-E4B4F944886D}" destId="{AE26BF5A-34A6-4192-8BEA-D9ECFB941642}" srcOrd="5" destOrd="0" parTransId="{053AEA0B-0F73-4DAC-9295-FCA55D0C5C5A}" sibTransId="{F67939D1-3ADF-4276-A6FA-0083CE5DA4FA}"/>
    <dgm:cxn modelId="{D556896D-64B6-4407-9D72-65AD81369266}" type="presParOf" srcId="{F4B68BA8-694B-4B7F-8215-68903FFCD2D7}" destId="{E59436B1-B652-4794-B4F4-4850647DACEB}" srcOrd="0" destOrd="0" presId="urn:microsoft.com/office/officeart/2005/8/layout/radial6"/>
    <dgm:cxn modelId="{968B3330-4EC7-4038-9A79-3DB0A8717D55}" type="presParOf" srcId="{F4B68BA8-694B-4B7F-8215-68903FFCD2D7}" destId="{73F305AC-CFDC-45B1-8AB8-6FABD1C99179}" srcOrd="1" destOrd="0" presId="urn:microsoft.com/office/officeart/2005/8/layout/radial6"/>
    <dgm:cxn modelId="{083B0CD6-7D88-48FE-AFF8-2770061EF1B9}" type="presParOf" srcId="{F4B68BA8-694B-4B7F-8215-68903FFCD2D7}" destId="{DA491651-56D0-404C-82B0-25ACBF882A98}" srcOrd="2" destOrd="0" presId="urn:microsoft.com/office/officeart/2005/8/layout/radial6"/>
    <dgm:cxn modelId="{16D38BD4-C749-43E9-9B4D-823F3BABD9FB}" type="presParOf" srcId="{F4B68BA8-694B-4B7F-8215-68903FFCD2D7}" destId="{44C62812-7B8C-4DB2-9C0D-14651D9AFC46}" srcOrd="3" destOrd="0" presId="urn:microsoft.com/office/officeart/2005/8/layout/radial6"/>
    <dgm:cxn modelId="{260041D7-6D0A-428E-8B93-851C50B7B7FF}" type="presParOf" srcId="{F4B68BA8-694B-4B7F-8215-68903FFCD2D7}" destId="{A14630AA-C1BD-4A7E-B665-0A7C9B6C19C9}" srcOrd="4" destOrd="0" presId="urn:microsoft.com/office/officeart/2005/8/layout/radial6"/>
    <dgm:cxn modelId="{0CF0692D-2CC1-4A7C-9D34-EF2560B3E5F1}" type="presParOf" srcId="{F4B68BA8-694B-4B7F-8215-68903FFCD2D7}" destId="{B3474404-DEC3-43DE-B1B0-FCCBA45B0B53}" srcOrd="5" destOrd="0" presId="urn:microsoft.com/office/officeart/2005/8/layout/radial6"/>
    <dgm:cxn modelId="{AF9F521A-6219-4917-9E1D-59F3BF42F08F}" type="presParOf" srcId="{F4B68BA8-694B-4B7F-8215-68903FFCD2D7}" destId="{5D42F3FF-3AAD-4819-B004-ADDCB69227EB}" srcOrd="6" destOrd="0" presId="urn:microsoft.com/office/officeart/2005/8/layout/radial6"/>
    <dgm:cxn modelId="{FEBE1266-ACDB-43EC-B9AF-A927FC3322F9}" type="presParOf" srcId="{F4B68BA8-694B-4B7F-8215-68903FFCD2D7}" destId="{E43F7264-94BE-4E7E-8A98-A0D70BB3AF06}" srcOrd="7" destOrd="0" presId="urn:microsoft.com/office/officeart/2005/8/layout/radial6"/>
    <dgm:cxn modelId="{DF58FAA5-9051-47B7-9B31-61C6C5137AE0}" type="presParOf" srcId="{F4B68BA8-694B-4B7F-8215-68903FFCD2D7}" destId="{931EF9CE-45BC-491C-9A74-72874D860E58}" srcOrd="8" destOrd="0" presId="urn:microsoft.com/office/officeart/2005/8/layout/radial6"/>
    <dgm:cxn modelId="{8F9F5FD1-5694-48A5-BB25-459151FF677D}" type="presParOf" srcId="{F4B68BA8-694B-4B7F-8215-68903FFCD2D7}" destId="{19B05264-FBF1-4254-AA6E-8DA1048C9EC5}" srcOrd="9" destOrd="0" presId="urn:microsoft.com/office/officeart/2005/8/layout/radial6"/>
    <dgm:cxn modelId="{72A42ED5-3446-4DE8-A4D3-148A0A30BDBF}" type="presParOf" srcId="{F4B68BA8-694B-4B7F-8215-68903FFCD2D7}" destId="{115526CD-270E-4C52-A164-15F2B6F9FE39}" srcOrd="10" destOrd="0" presId="urn:microsoft.com/office/officeart/2005/8/layout/radial6"/>
    <dgm:cxn modelId="{F5160239-523C-416B-B3F0-76F9EFD3254F}" type="presParOf" srcId="{F4B68BA8-694B-4B7F-8215-68903FFCD2D7}" destId="{E442822E-2282-4D84-AEA3-97E5D7F5026E}" srcOrd="11" destOrd="0" presId="urn:microsoft.com/office/officeart/2005/8/layout/radial6"/>
    <dgm:cxn modelId="{5959F9D9-A684-41D8-BEE2-DE8852492309}" type="presParOf" srcId="{F4B68BA8-694B-4B7F-8215-68903FFCD2D7}" destId="{1EBC4AA2-7966-4002-8CE2-7479E65C1C79}" srcOrd="12" destOrd="0" presId="urn:microsoft.com/office/officeart/2005/8/layout/radial6"/>
    <dgm:cxn modelId="{85324FF1-B5A8-42C3-9CD8-B8F3A7B41DAF}" type="presParOf" srcId="{F4B68BA8-694B-4B7F-8215-68903FFCD2D7}" destId="{D19ADD6D-9F0A-4766-B637-BB2D5495A9BB}" srcOrd="13" destOrd="0" presId="urn:microsoft.com/office/officeart/2005/8/layout/radial6"/>
    <dgm:cxn modelId="{363F0F02-6E41-404E-B2E5-4890434DECC7}" type="presParOf" srcId="{F4B68BA8-694B-4B7F-8215-68903FFCD2D7}" destId="{CB9DB137-9ACF-4A5D-915D-C6DEF62C671A}" srcOrd="14" destOrd="0" presId="urn:microsoft.com/office/officeart/2005/8/layout/radial6"/>
    <dgm:cxn modelId="{C75A112C-7212-4B80-9DA4-CA7F2DD70EB5}" type="presParOf" srcId="{F4B68BA8-694B-4B7F-8215-68903FFCD2D7}" destId="{84EFD8D8-F116-4363-8F07-0BDD118D8287}" srcOrd="15" destOrd="0" presId="urn:microsoft.com/office/officeart/2005/8/layout/radial6"/>
    <dgm:cxn modelId="{F93707E6-5B1F-4F40-A3A3-B884267CE7F5}" type="presParOf" srcId="{F4B68BA8-694B-4B7F-8215-68903FFCD2D7}" destId="{4F05B281-B6DB-45BB-A427-1BF92AADC139}" srcOrd="16" destOrd="0" presId="urn:microsoft.com/office/officeart/2005/8/layout/radial6"/>
    <dgm:cxn modelId="{3D4ADB0D-3A32-46EB-993B-C2B89385D5E3}" type="presParOf" srcId="{F4B68BA8-694B-4B7F-8215-68903FFCD2D7}" destId="{FEDFE719-4F44-4DDA-B702-82A372856A51}" srcOrd="17" destOrd="0" presId="urn:microsoft.com/office/officeart/2005/8/layout/radial6"/>
    <dgm:cxn modelId="{EBDDFBD5-050A-401C-B541-60C312E8BADC}" type="presParOf" srcId="{F4B68BA8-694B-4B7F-8215-68903FFCD2D7}" destId="{C0575E5C-DEAA-49FF-9C6A-0DF4C03D040D}" srcOrd="18" destOrd="0" presId="urn:microsoft.com/office/officeart/2005/8/layout/radial6"/>
    <dgm:cxn modelId="{FD35A212-0E1F-4819-BF1F-B29719BECB43}" type="presParOf" srcId="{F4B68BA8-694B-4B7F-8215-68903FFCD2D7}" destId="{2D6C03BD-4023-431E-84F6-C080A9961C8A}" srcOrd="19" destOrd="0" presId="urn:microsoft.com/office/officeart/2005/8/layout/radial6"/>
    <dgm:cxn modelId="{BC555FE2-565F-4CC2-844D-BACDB94E3D46}" type="presParOf" srcId="{F4B68BA8-694B-4B7F-8215-68903FFCD2D7}" destId="{2578787D-F4B0-463A-AA6F-94706894BC8C}" srcOrd="20" destOrd="0" presId="urn:microsoft.com/office/officeart/2005/8/layout/radial6"/>
    <dgm:cxn modelId="{6F30A1FC-C56F-4DA2-B79C-F00209C57B2B}" type="presParOf" srcId="{F4B68BA8-694B-4B7F-8215-68903FFCD2D7}" destId="{7C884431-F906-455C-AAF5-4FBEC1E13C27}" srcOrd="21" destOrd="0" presId="urn:microsoft.com/office/officeart/2005/8/layout/radial6"/>
    <dgm:cxn modelId="{A4EB30ED-E8B2-434F-B49F-E46B92E2A7AB}" type="presParOf" srcId="{F4B68BA8-694B-4B7F-8215-68903FFCD2D7}" destId="{A97F11E6-0D4D-4CBF-919B-2FAFCEB77E0E}" srcOrd="22" destOrd="0" presId="urn:microsoft.com/office/officeart/2005/8/layout/radial6"/>
    <dgm:cxn modelId="{9FB7EE87-E664-4C3E-8C91-CD4BC53FE9A3}" type="presParOf" srcId="{F4B68BA8-694B-4B7F-8215-68903FFCD2D7}" destId="{84ED1CD4-12FC-40EC-A424-E2B72DCAC517}" srcOrd="23" destOrd="0" presId="urn:microsoft.com/office/officeart/2005/8/layout/radial6"/>
    <dgm:cxn modelId="{BD32E43B-81AC-4881-B89B-C7F8D328F351}" type="presParOf" srcId="{F4B68BA8-694B-4B7F-8215-68903FFCD2D7}" destId="{3C0CC65F-A9C8-4DC4-8B65-B7287777E6E0}" srcOrd="24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201674-1235-4FA7-9CBC-B675F6713E38}">
      <dsp:nvSpPr>
        <dsp:cNvPr id="0" name=""/>
        <dsp:cNvSpPr/>
      </dsp:nvSpPr>
      <dsp:spPr>
        <a:xfrm>
          <a:off x="2263278" y="1781081"/>
          <a:ext cx="256281" cy="15823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8140" y="0"/>
              </a:lnTo>
              <a:lnTo>
                <a:pt x="128140" y="1582309"/>
              </a:lnTo>
              <a:lnTo>
                <a:pt x="256281" y="1582309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2351345" y="2532162"/>
        <a:ext cx="80146" cy="80146"/>
      </dsp:txXfrm>
    </dsp:sp>
    <dsp:sp modelId="{EE8B77DA-77C5-46AD-80A2-BD307CFE9F0A}">
      <dsp:nvSpPr>
        <dsp:cNvPr id="0" name=""/>
        <dsp:cNvSpPr/>
      </dsp:nvSpPr>
      <dsp:spPr>
        <a:xfrm>
          <a:off x="2263278" y="1781081"/>
          <a:ext cx="256281" cy="11724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8140" y="0"/>
              </a:lnTo>
              <a:lnTo>
                <a:pt x="128140" y="1172406"/>
              </a:lnTo>
              <a:lnTo>
                <a:pt x="256281" y="1172406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2361416" y="2337282"/>
        <a:ext cx="60004" cy="60004"/>
      </dsp:txXfrm>
    </dsp:sp>
    <dsp:sp modelId="{531482B3-13DA-4E77-8EF9-7A508768A321}">
      <dsp:nvSpPr>
        <dsp:cNvPr id="0" name=""/>
        <dsp:cNvSpPr/>
      </dsp:nvSpPr>
      <dsp:spPr>
        <a:xfrm>
          <a:off x="2263278" y="1781081"/>
          <a:ext cx="256281" cy="7669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8140" y="0"/>
              </a:lnTo>
              <a:lnTo>
                <a:pt x="128140" y="766970"/>
              </a:lnTo>
              <a:lnTo>
                <a:pt x="256281" y="76697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2371202" y="2144350"/>
        <a:ext cx="40432" cy="40432"/>
      </dsp:txXfrm>
    </dsp:sp>
    <dsp:sp modelId="{F1903401-CDA9-4777-A04C-F19A89F110A0}">
      <dsp:nvSpPr>
        <dsp:cNvPr id="0" name=""/>
        <dsp:cNvSpPr/>
      </dsp:nvSpPr>
      <dsp:spPr>
        <a:xfrm>
          <a:off x="2263278" y="1781081"/>
          <a:ext cx="256281" cy="2302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8140" y="0"/>
              </a:lnTo>
              <a:lnTo>
                <a:pt x="128140" y="230296"/>
              </a:lnTo>
              <a:lnTo>
                <a:pt x="256281" y="230296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2382804" y="1887615"/>
        <a:ext cx="17227" cy="17227"/>
      </dsp:txXfrm>
    </dsp:sp>
    <dsp:sp modelId="{25CF5DCC-0AE9-4D09-ABC1-8BE4D97FDFCB}">
      <dsp:nvSpPr>
        <dsp:cNvPr id="0" name=""/>
        <dsp:cNvSpPr/>
      </dsp:nvSpPr>
      <dsp:spPr>
        <a:xfrm>
          <a:off x="2263278" y="803090"/>
          <a:ext cx="187355" cy="977990"/>
        </a:xfrm>
        <a:custGeom>
          <a:avLst/>
          <a:gdLst/>
          <a:ahLst/>
          <a:cxnLst/>
          <a:rect l="0" t="0" r="0" b="0"/>
          <a:pathLst>
            <a:path>
              <a:moveTo>
                <a:pt x="0" y="977990"/>
              </a:moveTo>
              <a:lnTo>
                <a:pt x="93677" y="977990"/>
              </a:lnTo>
              <a:lnTo>
                <a:pt x="93677" y="0"/>
              </a:lnTo>
              <a:lnTo>
                <a:pt x="187355" y="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2332061" y="1267191"/>
        <a:ext cx="49788" cy="49788"/>
      </dsp:txXfrm>
    </dsp:sp>
    <dsp:sp modelId="{D1C52863-34A6-4E04-9740-6E0567681A8F}">
      <dsp:nvSpPr>
        <dsp:cNvPr id="0" name=""/>
        <dsp:cNvSpPr/>
      </dsp:nvSpPr>
      <dsp:spPr>
        <a:xfrm rot="16200000">
          <a:off x="209712" y="1043613"/>
          <a:ext cx="2632196" cy="147493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vert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800" kern="1200" dirty="0"/>
            <a:t>На основу чега се доноси буџет</a:t>
          </a:r>
          <a:r>
            <a:rPr lang="en-US" sz="2800" kern="1200" dirty="0"/>
            <a:t>? </a:t>
          </a:r>
        </a:p>
      </dsp:txBody>
      <dsp:txXfrm>
        <a:off x="209712" y="1043613"/>
        <a:ext cx="2632196" cy="1474934"/>
      </dsp:txXfrm>
    </dsp:sp>
    <dsp:sp modelId="{AD67EDBF-32B4-495C-A262-4812FBE80932}">
      <dsp:nvSpPr>
        <dsp:cNvPr id="0" name=""/>
        <dsp:cNvSpPr/>
      </dsp:nvSpPr>
      <dsp:spPr>
        <a:xfrm>
          <a:off x="2450634" y="0"/>
          <a:ext cx="4549114" cy="160618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" tIns="3810" rIns="3810" bIns="3810" numCol="1" spcCol="1270" anchor="t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r-Cyrl-RS" sz="600" b="1" kern="1200" dirty="0" smtClean="0"/>
        </a:p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100" b="1" kern="1200" dirty="0" smtClean="0"/>
            <a:t>Закони </a:t>
          </a:r>
          <a:r>
            <a:rPr lang="sr-Cyrl-RS" sz="1100" b="1" kern="1200" dirty="0"/>
            <a:t>и прописи:</a:t>
          </a:r>
        </a:p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100" b="1" kern="1200" dirty="0"/>
            <a:t>Закон о финансирању локалне самоуправе,</a:t>
          </a:r>
          <a:endParaRPr lang="sr-Latn-RS" sz="1100" b="1" kern="1200" dirty="0"/>
        </a:p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100" b="1" kern="1200" dirty="0"/>
            <a:t>Закон о буџетском систему,</a:t>
          </a:r>
          <a:endParaRPr lang="sr-Latn-RS" sz="1100" b="1" kern="1200" dirty="0"/>
        </a:p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100" b="1" kern="1200" dirty="0"/>
            <a:t>Закон о локалној самоуправи, </a:t>
          </a:r>
          <a:endParaRPr lang="sr-Latn-RS" sz="1100" b="1" kern="1200" dirty="0"/>
        </a:p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100" b="1" kern="1200" dirty="0"/>
            <a:t>Упутство Министарства финансија за припрему одлуке о буџету за </a:t>
          </a:r>
          <a:r>
            <a:rPr lang="sr-Cyrl-RS" sz="1100" b="1" kern="1200" dirty="0" smtClean="0"/>
            <a:t>20</a:t>
          </a:r>
          <a:r>
            <a:rPr lang="en-GB" sz="1100" b="1" kern="1200" dirty="0" smtClean="0"/>
            <a:t>2</a:t>
          </a:r>
          <a:r>
            <a:rPr lang="sr-Cyrl-RS" sz="1100" b="1" kern="1200" dirty="0" smtClean="0"/>
            <a:t>3. </a:t>
          </a:r>
          <a:r>
            <a:rPr lang="sr-Cyrl-RS" sz="1100" b="1" kern="1200" dirty="0"/>
            <a:t>годину и др.</a:t>
          </a:r>
        </a:p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100" b="1" kern="1200" dirty="0">
              <a:solidFill>
                <a:schemeClr val="bg1"/>
              </a:solidFill>
            </a:rPr>
            <a:t>Сви посебни прописи којима су утврђене надлежности ЈЛС</a:t>
          </a:r>
        </a:p>
      </dsp:txBody>
      <dsp:txXfrm>
        <a:off x="2450634" y="0"/>
        <a:ext cx="4549114" cy="1606181"/>
      </dsp:txXfrm>
    </dsp:sp>
    <dsp:sp modelId="{A288E7CD-845A-4B30-8D9E-0FCFF4059FF8}">
      <dsp:nvSpPr>
        <dsp:cNvPr id="0" name=""/>
        <dsp:cNvSpPr/>
      </dsp:nvSpPr>
      <dsp:spPr>
        <a:xfrm>
          <a:off x="2519559" y="1746880"/>
          <a:ext cx="3425879" cy="52899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050" b="1" kern="1200" dirty="0"/>
            <a:t>Стратешки </a:t>
          </a:r>
          <a:r>
            <a:rPr lang="sr-Cyrl-RS" sz="1050" b="1" kern="1200" dirty="0" smtClean="0"/>
            <a:t>документи</a:t>
          </a:r>
          <a:r>
            <a:rPr lang="sr-Cyrl-RS" sz="1050" b="1" kern="1200" dirty="0"/>
            <a:t>:</a:t>
          </a:r>
        </a:p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050" b="1" kern="1200" dirty="0"/>
            <a:t>Стратегија развоја</a:t>
          </a:r>
          <a:endParaRPr lang="sr-Latn-RS" sz="1050" b="1" kern="1200" dirty="0">
            <a:solidFill>
              <a:srgbClr val="FF0000"/>
            </a:solidFill>
          </a:endParaRPr>
        </a:p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050" b="1" kern="1200" dirty="0"/>
            <a:t>Акциони планови за поједине области</a:t>
          </a:r>
          <a:endParaRPr lang="en-US" sz="1050" b="1" kern="1200" dirty="0"/>
        </a:p>
      </dsp:txBody>
      <dsp:txXfrm>
        <a:off x="2519559" y="1746880"/>
        <a:ext cx="3425879" cy="528995"/>
      </dsp:txXfrm>
    </dsp:sp>
    <dsp:sp modelId="{573F9BF2-AC82-43FC-A361-118085DB3D65}">
      <dsp:nvSpPr>
        <dsp:cNvPr id="0" name=""/>
        <dsp:cNvSpPr/>
      </dsp:nvSpPr>
      <dsp:spPr>
        <a:xfrm>
          <a:off x="2519559" y="2414526"/>
          <a:ext cx="3431573" cy="26705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b="1" kern="1200" dirty="0"/>
            <a:t>Потребе буџетских корисника</a:t>
          </a:r>
          <a:endParaRPr lang="en-US" sz="1400" b="1" kern="1200" dirty="0"/>
        </a:p>
      </dsp:txBody>
      <dsp:txXfrm>
        <a:off x="2519559" y="2414526"/>
        <a:ext cx="3431573" cy="267051"/>
      </dsp:txXfrm>
    </dsp:sp>
    <dsp:sp modelId="{B2DE3A8A-BA09-499F-9C72-0630724E4538}">
      <dsp:nvSpPr>
        <dsp:cNvPr id="0" name=""/>
        <dsp:cNvSpPr/>
      </dsp:nvSpPr>
      <dsp:spPr>
        <a:xfrm>
          <a:off x="2519559" y="2820228"/>
          <a:ext cx="3432191" cy="26651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b="1" kern="1200" dirty="0" smtClean="0"/>
            <a:t>Започети пројекти из ранијих година</a:t>
          </a:r>
          <a:endParaRPr lang="en-US" sz="1400" b="1" kern="1200" dirty="0"/>
        </a:p>
      </dsp:txBody>
      <dsp:txXfrm>
        <a:off x="2519559" y="2820228"/>
        <a:ext cx="3432191" cy="266519"/>
      </dsp:txXfrm>
    </dsp:sp>
    <dsp:sp modelId="{94F14A6F-3CD0-4A17-88D3-6F4D0EB2D4E6}">
      <dsp:nvSpPr>
        <dsp:cNvPr id="0" name=""/>
        <dsp:cNvSpPr/>
      </dsp:nvSpPr>
      <dsp:spPr>
        <a:xfrm>
          <a:off x="2519559" y="3225397"/>
          <a:ext cx="3449418" cy="27598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b="1" kern="1200" dirty="0"/>
            <a:t>Остварење прошлогодишњег буџета</a:t>
          </a:r>
          <a:endParaRPr lang="en-US" sz="1400" b="1" kern="1200" dirty="0"/>
        </a:p>
      </dsp:txBody>
      <dsp:txXfrm>
        <a:off x="2519559" y="3225397"/>
        <a:ext cx="3449418" cy="2759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6E659A-663E-485D-BF89-FD74BE74A5C4}">
      <dsp:nvSpPr>
        <dsp:cNvPr id="0" name=""/>
        <dsp:cNvSpPr/>
      </dsp:nvSpPr>
      <dsp:spPr>
        <a:xfrm>
          <a:off x="2625" y="183041"/>
          <a:ext cx="925283" cy="92528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700" kern="1200" dirty="0" smtClean="0"/>
            <a:t>Порески приходи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700" kern="1200" dirty="0" smtClean="0"/>
            <a:t>116,550,</a:t>
          </a:r>
          <a:r>
            <a:rPr lang="en-GB" sz="700" kern="1200" dirty="0" smtClean="0"/>
            <a:t>7</a:t>
          </a:r>
          <a:r>
            <a:rPr lang="sr-Cyrl-RS" sz="700" kern="1200" dirty="0" smtClean="0"/>
            <a:t>14</a:t>
          </a:r>
          <a:r>
            <a:rPr lang="en-US" sz="700" kern="1200" dirty="0" smtClean="0"/>
            <a:t>.00</a:t>
          </a:r>
          <a:endParaRPr lang="en-US" sz="700" kern="1200" dirty="0"/>
        </a:p>
      </dsp:txBody>
      <dsp:txXfrm>
        <a:off x="138130" y="318546"/>
        <a:ext cx="654273" cy="654273"/>
      </dsp:txXfrm>
    </dsp:sp>
    <dsp:sp modelId="{98F3E7AB-6934-48FA-B82F-FBEAF1B2375D}">
      <dsp:nvSpPr>
        <dsp:cNvPr id="0" name=""/>
        <dsp:cNvSpPr/>
      </dsp:nvSpPr>
      <dsp:spPr>
        <a:xfrm>
          <a:off x="1003041" y="377350"/>
          <a:ext cx="536664" cy="536664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 dirty="0"/>
        </a:p>
      </dsp:txBody>
      <dsp:txXfrm>
        <a:off x="1074176" y="582570"/>
        <a:ext cx="394394" cy="126224"/>
      </dsp:txXfrm>
    </dsp:sp>
    <dsp:sp modelId="{856F1F1E-1C9F-4265-8583-07E98F2F0365}">
      <dsp:nvSpPr>
        <dsp:cNvPr id="0" name=""/>
        <dsp:cNvSpPr/>
      </dsp:nvSpPr>
      <dsp:spPr>
        <a:xfrm>
          <a:off x="1614838" y="183041"/>
          <a:ext cx="925283" cy="92528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700" b="0" kern="1200" dirty="0" smtClean="0">
              <a:solidFill>
                <a:schemeClr val="tx1"/>
              </a:solidFill>
            </a:rPr>
            <a:t>Неутрошена ср. из ранијих година</a:t>
          </a:r>
          <a:endParaRPr lang="en-GB" sz="700" b="0" kern="1200" dirty="0" smtClean="0">
            <a:solidFill>
              <a:schemeClr val="tx1"/>
            </a:solidFill>
          </a:endParaRP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700" b="0" kern="1200" dirty="0" smtClean="0">
              <a:solidFill>
                <a:schemeClr val="tx1"/>
              </a:solidFill>
            </a:rPr>
            <a:t>10,000,000.00</a:t>
          </a:r>
          <a:endParaRPr lang="sr-Cyrl-RS" sz="700" b="0" kern="1200" dirty="0" smtClean="0">
            <a:solidFill>
              <a:schemeClr val="tx1"/>
            </a:solidFill>
          </a:endParaRPr>
        </a:p>
      </dsp:txBody>
      <dsp:txXfrm>
        <a:off x="1750343" y="318546"/>
        <a:ext cx="654273" cy="654273"/>
      </dsp:txXfrm>
    </dsp:sp>
    <dsp:sp modelId="{49FE6571-A146-4254-BB18-0A151C452EB6}">
      <dsp:nvSpPr>
        <dsp:cNvPr id="0" name=""/>
        <dsp:cNvSpPr/>
      </dsp:nvSpPr>
      <dsp:spPr>
        <a:xfrm>
          <a:off x="2615254" y="377350"/>
          <a:ext cx="536664" cy="536664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600" kern="1200"/>
        </a:p>
      </dsp:txBody>
      <dsp:txXfrm>
        <a:off x="2686389" y="582570"/>
        <a:ext cx="394394" cy="126224"/>
      </dsp:txXfrm>
    </dsp:sp>
    <dsp:sp modelId="{297E2002-B9F6-4BE1-B47E-D1E0645D444B}">
      <dsp:nvSpPr>
        <dsp:cNvPr id="0" name=""/>
        <dsp:cNvSpPr/>
      </dsp:nvSpPr>
      <dsp:spPr>
        <a:xfrm>
          <a:off x="3227051" y="183041"/>
          <a:ext cx="925283" cy="92528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700" b="0" kern="1200" dirty="0" smtClean="0">
              <a:solidFill>
                <a:schemeClr val="tx1"/>
              </a:solidFill>
            </a:rPr>
            <a:t>Меморандумске ставке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700" b="0" kern="1200" dirty="0" smtClean="0">
              <a:solidFill>
                <a:schemeClr val="tx1"/>
              </a:solidFill>
            </a:rPr>
            <a:t>1</a:t>
          </a:r>
          <a:r>
            <a:rPr lang="sr-Cyrl-RS" sz="700" b="0" kern="1200" dirty="0" smtClean="0">
              <a:solidFill>
                <a:schemeClr val="tx1"/>
              </a:solidFill>
            </a:rPr>
            <a:t>00,000.00</a:t>
          </a:r>
        </a:p>
      </dsp:txBody>
      <dsp:txXfrm>
        <a:off x="3362556" y="318546"/>
        <a:ext cx="654273" cy="654273"/>
      </dsp:txXfrm>
    </dsp:sp>
    <dsp:sp modelId="{BC32BB29-91A4-4714-8EAD-2B996E91BF29}">
      <dsp:nvSpPr>
        <dsp:cNvPr id="0" name=""/>
        <dsp:cNvSpPr/>
      </dsp:nvSpPr>
      <dsp:spPr>
        <a:xfrm>
          <a:off x="4227467" y="377350"/>
          <a:ext cx="536664" cy="536664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600" kern="1200"/>
        </a:p>
      </dsp:txBody>
      <dsp:txXfrm>
        <a:off x="4298602" y="582570"/>
        <a:ext cx="394394" cy="126224"/>
      </dsp:txXfrm>
    </dsp:sp>
    <dsp:sp modelId="{2F60A798-586E-4E47-B649-25F047F36835}">
      <dsp:nvSpPr>
        <dsp:cNvPr id="0" name=""/>
        <dsp:cNvSpPr/>
      </dsp:nvSpPr>
      <dsp:spPr>
        <a:xfrm>
          <a:off x="4839265" y="183041"/>
          <a:ext cx="925283" cy="92528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800" kern="1200" dirty="0" smtClean="0"/>
            <a:t>Непорески приходи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800" kern="1200" dirty="0" smtClean="0"/>
            <a:t>4,500,000.00</a:t>
          </a:r>
          <a:endParaRPr lang="en-US" sz="800" kern="1200" dirty="0"/>
        </a:p>
      </dsp:txBody>
      <dsp:txXfrm>
        <a:off x="4974770" y="318546"/>
        <a:ext cx="654273" cy="654273"/>
      </dsp:txXfrm>
    </dsp:sp>
    <dsp:sp modelId="{41F09F99-3DCC-47E4-9188-F7D103A1F6E3}">
      <dsp:nvSpPr>
        <dsp:cNvPr id="0" name=""/>
        <dsp:cNvSpPr/>
      </dsp:nvSpPr>
      <dsp:spPr>
        <a:xfrm>
          <a:off x="5839681" y="377350"/>
          <a:ext cx="536664" cy="536664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 dirty="0"/>
        </a:p>
      </dsp:txBody>
      <dsp:txXfrm>
        <a:off x="5910816" y="582570"/>
        <a:ext cx="394394" cy="126224"/>
      </dsp:txXfrm>
    </dsp:sp>
    <dsp:sp modelId="{6C1FFF0F-B1A4-4C41-B9D3-30452A0DFA4B}">
      <dsp:nvSpPr>
        <dsp:cNvPr id="0" name=""/>
        <dsp:cNvSpPr/>
      </dsp:nvSpPr>
      <dsp:spPr>
        <a:xfrm>
          <a:off x="6451478" y="183041"/>
          <a:ext cx="925283" cy="92528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700" kern="1200" dirty="0" smtClean="0"/>
            <a:t>Трансфери и дотације</a:t>
          </a:r>
          <a:r>
            <a:rPr lang="en-GB" sz="700" kern="1200" dirty="0" smtClean="0"/>
            <a:t> </a:t>
          </a:r>
          <a:endParaRPr lang="sr-Cyrl-RS" sz="700" kern="1200" dirty="0" smtClean="0"/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700" kern="1200" dirty="0" smtClean="0"/>
            <a:t>45,600,000.00</a:t>
          </a:r>
          <a:endParaRPr lang="en-US" sz="700" kern="1200" dirty="0"/>
        </a:p>
      </dsp:txBody>
      <dsp:txXfrm>
        <a:off x="6586983" y="318546"/>
        <a:ext cx="654273" cy="654273"/>
      </dsp:txXfrm>
    </dsp:sp>
    <dsp:sp modelId="{15B9BC48-25F6-42D0-962A-C5300817F5D6}">
      <dsp:nvSpPr>
        <dsp:cNvPr id="0" name=""/>
        <dsp:cNvSpPr/>
      </dsp:nvSpPr>
      <dsp:spPr>
        <a:xfrm>
          <a:off x="7451894" y="377350"/>
          <a:ext cx="536664" cy="536664"/>
        </a:xfrm>
        <a:prstGeom prst="mathEqual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 dirty="0"/>
        </a:p>
      </dsp:txBody>
      <dsp:txXfrm>
        <a:off x="7523029" y="487903"/>
        <a:ext cx="394394" cy="315558"/>
      </dsp:txXfrm>
    </dsp:sp>
    <dsp:sp modelId="{6F417702-EF99-4C64-80D3-8DB24BEF1DD6}">
      <dsp:nvSpPr>
        <dsp:cNvPr id="0" name=""/>
        <dsp:cNvSpPr/>
      </dsp:nvSpPr>
      <dsp:spPr>
        <a:xfrm>
          <a:off x="8063691" y="183041"/>
          <a:ext cx="925283" cy="92528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700" kern="1200" dirty="0" smtClean="0"/>
            <a:t>Укупан буџет општине  176,750,714.00</a:t>
          </a:r>
          <a:endParaRPr lang="en-US" sz="700" kern="1200" dirty="0"/>
        </a:p>
      </dsp:txBody>
      <dsp:txXfrm>
        <a:off x="8199196" y="318546"/>
        <a:ext cx="654273" cy="65427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144CDB-22C1-4337-9F95-C3A522A707D1}">
      <dsp:nvSpPr>
        <dsp:cNvPr id="0" name=""/>
        <dsp:cNvSpPr/>
      </dsp:nvSpPr>
      <dsp:spPr>
        <a:xfrm>
          <a:off x="0" y="120041"/>
          <a:ext cx="2126822" cy="2005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30480" rIns="85344" bIns="3048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200" b="1" kern="1200" dirty="0"/>
            <a:t>Порески приходи</a:t>
          </a:r>
          <a:endParaRPr lang="en-US" sz="1200" b="1" kern="1200" dirty="0"/>
        </a:p>
      </dsp:txBody>
      <dsp:txXfrm>
        <a:off x="0" y="120041"/>
        <a:ext cx="2126822" cy="200513"/>
      </dsp:txXfrm>
    </dsp:sp>
    <dsp:sp modelId="{02385D1D-92EB-445D-B736-940004751C79}">
      <dsp:nvSpPr>
        <dsp:cNvPr id="0" name=""/>
        <dsp:cNvSpPr/>
      </dsp:nvSpPr>
      <dsp:spPr>
        <a:xfrm>
          <a:off x="2126821" y="986"/>
          <a:ext cx="425364" cy="438623"/>
        </a:xfrm>
        <a:prstGeom prst="leftBrace">
          <a:avLst>
            <a:gd name="adj1" fmla="val 35000"/>
            <a:gd name="adj2" fmla="val 50000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B6658A-32E0-42C7-B82A-240BF45CF27D}">
      <dsp:nvSpPr>
        <dsp:cNvPr id="0" name=""/>
        <dsp:cNvSpPr/>
      </dsp:nvSpPr>
      <dsp:spPr>
        <a:xfrm>
          <a:off x="2722332" y="986"/>
          <a:ext cx="5784955" cy="438623"/>
        </a:xfrm>
        <a:prstGeom prst="rect">
          <a:avLst/>
        </a:prstGeom>
        <a:gradFill rotWithShape="1">
          <a:gsLst>
            <a:gs pos="0">
              <a:schemeClr val="accent6">
                <a:tint val="64000"/>
                <a:lumMod val="118000"/>
              </a:schemeClr>
            </a:gs>
            <a:gs pos="100000">
              <a:schemeClr val="accent6">
                <a:tint val="92000"/>
                <a:alpha val="100000"/>
                <a:lumMod val="110000"/>
              </a:schemeClr>
            </a:gs>
          </a:gsLst>
          <a:lin ang="5400000" scaled="0"/>
        </a:gradFill>
        <a:ln w="9525" cap="rnd" cmpd="sng" algn="ctr">
          <a:solidFill>
            <a:schemeClr val="accent6"/>
          </a:solidFill>
          <a:prstDash val="solid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altLang="en-US" sz="1400" b="1" kern="1200" dirty="0">
              <a:solidFill>
                <a:schemeClr val="bg1"/>
              </a:solidFill>
              <a:latin typeface="Calibri" panose="020F0502020204030204" pitchFamily="34" charset="0"/>
            </a:rPr>
            <a:t>Врста јавних прихода који се прикупљају обавезним плаћањима пореских обвезника без обавезе извршења специјалне услуге заузврат</a:t>
          </a:r>
          <a:endParaRPr lang="en-US" sz="1400" b="1" kern="1200" dirty="0">
            <a:solidFill>
              <a:schemeClr val="bg1"/>
            </a:solidFill>
          </a:endParaRPr>
        </a:p>
      </dsp:txBody>
      <dsp:txXfrm>
        <a:off x="2722332" y="986"/>
        <a:ext cx="5784955" cy="438623"/>
      </dsp:txXfrm>
    </dsp:sp>
    <dsp:sp modelId="{F40D94EA-52E0-4740-A924-EAF350BDF213}">
      <dsp:nvSpPr>
        <dsp:cNvPr id="0" name=""/>
        <dsp:cNvSpPr/>
      </dsp:nvSpPr>
      <dsp:spPr>
        <a:xfrm>
          <a:off x="0" y="895390"/>
          <a:ext cx="2126822" cy="2005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30480" rIns="85344" bIns="3048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200" b="1" kern="1200" dirty="0"/>
            <a:t>Донације и трансфери</a:t>
          </a:r>
          <a:endParaRPr lang="en-US" sz="1200" b="1" kern="1200" dirty="0"/>
        </a:p>
      </dsp:txBody>
      <dsp:txXfrm>
        <a:off x="0" y="895390"/>
        <a:ext cx="2126822" cy="200513"/>
      </dsp:txXfrm>
    </dsp:sp>
    <dsp:sp modelId="{0E930D30-96BC-4D43-B65A-EE88C46DBE48}">
      <dsp:nvSpPr>
        <dsp:cNvPr id="0" name=""/>
        <dsp:cNvSpPr/>
      </dsp:nvSpPr>
      <dsp:spPr>
        <a:xfrm>
          <a:off x="2126821" y="456766"/>
          <a:ext cx="425364" cy="1077760"/>
        </a:xfrm>
        <a:prstGeom prst="leftBrace">
          <a:avLst>
            <a:gd name="adj1" fmla="val 35000"/>
            <a:gd name="adj2" fmla="val 50000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BA9D27-2D60-4BA7-98A9-E18E57FDB6CB}">
      <dsp:nvSpPr>
        <dsp:cNvPr id="0" name=""/>
        <dsp:cNvSpPr/>
      </dsp:nvSpPr>
      <dsp:spPr>
        <a:xfrm>
          <a:off x="2722332" y="456766"/>
          <a:ext cx="5784955" cy="1077760"/>
        </a:xfrm>
        <a:prstGeom prst="rect">
          <a:avLst/>
        </a:prstGeom>
        <a:gradFill rotWithShape="1">
          <a:gsLst>
            <a:gs pos="0">
              <a:schemeClr val="accent6">
                <a:tint val="64000"/>
                <a:lumMod val="118000"/>
              </a:schemeClr>
            </a:gs>
            <a:gs pos="100000">
              <a:schemeClr val="accent6">
                <a:tint val="92000"/>
                <a:alpha val="100000"/>
                <a:lumMod val="110000"/>
              </a:schemeClr>
            </a:gs>
          </a:gsLst>
          <a:lin ang="5400000" scaled="0"/>
        </a:gradFill>
        <a:ln w="9525" cap="rnd" cmpd="sng" algn="ctr">
          <a:solidFill>
            <a:schemeClr val="accent6"/>
          </a:solidFill>
          <a:prstDash val="solid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CS" sz="1400" b="1" i="1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Донације</a:t>
          </a:r>
          <a:r>
            <a:rPr lang="sr-Cyrl-CS" sz="1400" b="1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 се добијају од домаћих и међународних донатора и организација за различите пројекте. </a:t>
          </a:r>
          <a:r>
            <a:rPr lang="sr-Cyrl-RS" altLang="en-US" sz="1400" b="1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Трансфери п</a:t>
          </a:r>
          <a:r>
            <a:rPr lang="ru-RU" altLang="en-US" sz="1400" b="1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одразумевају пренос средстава од нивоа Републике Србије општинском нивоу власти. М</a:t>
          </a:r>
          <a:r>
            <a:rPr lang="sr-Cyrl-RS" altLang="en-US" sz="1400" b="1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огу бити наменски (за тачно утврђене намене) или ненаменски (није им унапред утврђена намена те се могу у складу са законом користити за било које сврхе)</a:t>
          </a:r>
          <a:r>
            <a:rPr lang="sr-Latn-RS" altLang="en-US" sz="1400" b="1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sr-Cyrl-RS" altLang="en-US" sz="1400" b="1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.</a:t>
          </a:r>
          <a:endParaRPr lang="en-US" sz="1400" b="1" kern="12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722332" y="456766"/>
        <a:ext cx="5784955" cy="1077760"/>
      </dsp:txXfrm>
    </dsp:sp>
    <dsp:sp modelId="{CCB8139E-CA19-491D-9FCD-6BF28923C725}">
      <dsp:nvSpPr>
        <dsp:cNvPr id="0" name=""/>
        <dsp:cNvSpPr/>
      </dsp:nvSpPr>
      <dsp:spPr>
        <a:xfrm>
          <a:off x="0" y="1789793"/>
          <a:ext cx="2126822" cy="2005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30480" rIns="85344" bIns="3048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200" b="1" kern="1200" dirty="0"/>
            <a:t>Непорески приходи</a:t>
          </a:r>
          <a:endParaRPr lang="en-US" sz="1200" b="1" kern="1200" dirty="0"/>
        </a:p>
      </dsp:txBody>
      <dsp:txXfrm>
        <a:off x="0" y="1789793"/>
        <a:ext cx="2126822" cy="200513"/>
      </dsp:txXfrm>
    </dsp:sp>
    <dsp:sp modelId="{14D1633C-A097-4A5A-8269-B04E98857E56}">
      <dsp:nvSpPr>
        <dsp:cNvPr id="0" name=""/>
        <dsp:cNvSpPr/>
      </dsp:nvSpPr>
      <dsp:spPr>
        <a:xfrm>
          <a:off x="2126821" y="1551683"/>
          <a:ext cx="425364" cy="676733"/>
        </a:xfrm>
        <a:prstGeom prst="leftBrace">
          <a:avLst>
            <a:gd name="adj1" fmla="val 35000"/>
            <a:gd name="adj2" fmla="val 50000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FD7BD8-195B-4FA4-9414-4F4C582F5570}">
      <dsp:nvSpPr>
        <dsp:cNvPr id="0" name=""/>
        <dsp:cNvSpPr/>
      </dsp:nvSpPr>
      <dsp:spPr>
        <a:xfrm>
          <a:off x="2722332" y="1551683"/>
          <a:ext cx="5784955" cy="676733"/>
        </a:xfrm>
        <a:prstGeom prst="rect">
          <a:avLst/>
        </a:prstGeom>
        <a:gradFill rotWithShape="1">
          <a:gsLst>
            <a:gs pos="0">
              <a:schemeClr val="accent6">
                <a:tint val="64000"/>
                <a:lumMod val="118000"/>
              </a:schemeClr>
            </a:gs>
            <a:gs pos="100000">
              <a:schemeClr val="accent6">
                <a:tint val="92000"/>
                <a:alpha val="100000"/>
                <a:lumMod val="110000"/>
              </a:schemeClr>
            </a:gs>
          </a:gsLst>
          <a:lin ang="5400000" scaled="0"/>
        </a:gradFill>
        <a:ln w="9525" cap="rnd" cmpd="sng" algn="ctr">
          <a:solidFill>
            <a:schemeClr val="accent6"/>
          </a:solidFill>
          <a:prstDash val="solid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altLang="en-US" sz="1400" b="1" kern="1200" dirty="0">
              <a:solidFill>
                <a:schemeClr val="bg1"/>
              </a:solidFill>
              <a:latin typeface="Calibri" panose="020F0502020204030204" pitchFamily="34" charset="0"/>
            </a:rPr>
            <a:t>Врста јавних прихода који се наплаћују за коришћење јавних добара (накнаде), пружање јавних услуга (таксе) или због  коршења уговорних или законских одредби (казне и пенали)</a:t>
          </a:r>
          <a:endParaRPr lang="en-US" sz="1400" b="1" kern="1200" dirty="0">
            <a:solidFill>
              <a:schemeClr val="bg1"/>
            </a:solidFill>
          </a:endParaRPr>
        </a:p>
      </dsp:txBody>
      <dsp:txXfrm>
        <a:off x="2722332" y="1551683"/>
        <a:ext cx="5784955" cy="676733"/>
      </dsp:txXfrm>
    </dsp:sp>
    <dsp:sp modelId="{9312B733-3AEB-49F6-8245-08553BA2949B}">
      <dsp:nvSpPr>
        <dsp:cNvPr id="0" name=""/>
        <dsp:cNvSpPr/>
      </dsp:nvSpPr>
      <dsp:spPr>
        <a:xfrm>
          <a:off x="0" y="2288330"/>
          <a:ext cx="2126822" cy="3420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30480" rIns="85344" bIns="3048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200" b="1" kern="1200" dirty="0"/>
            <a:t>Примања од продаје нефинансијске имовине</a:t>
          </a:r>
          <a:endParaRPr lang="en-US" sz="1200" b="1" kern="1200" dirty="0"/>
        </a:p>
      </dsp:txBody>
      <dsp:txXfrm>
        <a:off x="0" y="2288330"/>
        <a:ext cx="2126822" cy="342052"/>
      </dsp:txXfrm>
    </dsp:sp>
    <dsp:sp modelId="{435AB433-2559-485A-A03D-C32F36288071}">
      <dsp:nvSpPr>
        <dsp:cNvPr id="0" name=""/>
        <dsp:cNvSpPr/>
      </dsp:nvSpPr>
      <dsp:spPr>
        <a:xfrm>
          <a:off x="2126821" y="2245573"/>
          <a:ext cx="425364" cy="427565"/>
        </a:xfrm>
        <a:prstGeom prst="leftBrace">
          <a:avLst>
            <a:gd name="adj1" fmla="val 35000"/>
            <a:gd name="adj2" fmla="val 50000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93D59A-7FEC-486D-89C4-D28135F6121C}">
      <dsp:nvSpPr>
        <dsp:cNvPr id="0" name=""/>
        <dsp:cNvSpPr/>
      </dsp:nvSpPr>
      <dsp:spPr>
        <a:xfrm>
          <a:off x="2722332" y="2293422"/>
          <a:ext cx="5784955" cy="427565"/>
        </a:xfrm>
        <a:prstGeom prst="rect">
          <a:avLst/>
        </a:prstGeom>
        <a:gradFill rotWithShape="1">
          <a:gsLst>
            <a:gs pos="0">
              <a:schemeClr val="accent6">
                <a:tint val="64000"/>
                <a:lumMod val="118000"/>
              </a:schemeClr>
            </a:gs>
            <a:gs pos="100000">
              <a:schemeClr val="accent6">
                <a:tint val="92000"/>
                <a:alpha val="100000"/>
                <a:lumMod val="110000"/>
              </a:schemeClr>
            </a:gs>
          </a:gsLst>
          <a:lin ang="5400000" scaled="0"/>
        </a:gradFill>
        <a:ln w="9525" cap="rnd" cmpd="sng" algn="ctr">
          <a:solidFill>
            <a:schemeClr val="accent6"/>
          </a:solidFill>
          <a:prstDash val="solid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400" b="1" kern="1200" dirty="0">
              <a:solidFill>
                <a:schemeClr val="bg1"/>
              </a:solidFill>
            </a:rPr>
            <a:t>Ова примања се остварују продајом непокретности и покретних ствари у власништву општине.</a:t>
          </a:r>
          <a:endParaRPr lang="en-US" sz="1400" b="1" kern="1200" dirty="0">
            <a:solidFill>
              <a:schemeClr val="bg1"/>
            </a:solidFill>
          </a:endParaRPr>
        </a:p>
      </dsp:txBody>
      <dsp:txXfrm>
        <a:off x="2722332" y="2293422"/>
        <a:ext cx="5784955" cy="427565"/>
      </dsp:txXfrm>
    </dsp:sp>
    <dsp:sp modelId="{EFAACCF6-3A6A-4536-89B0-F0A7C44F6BE1}">
      <dsp:nvSpPr>
        <dsp:cNvPr id="0" name=""/>
        <dsp:cNvSpPr/>
      </dsp:nvSpPr>
      <dsp:spPr>
        <a:xfrm>
          <a:off x="0" y="2985169"/>
          <a:ext cx="2126822" cy="471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30480" rIns="85344" bIns="3048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200" b="1" kern="1200" dirty="0"/>
            <a:t>Примања од задуживања и  продаје финансијске имовине</a:t>
          </a:r>
          <a:endParaRPr lang="en-US" sz="1200" b="1" kern="1200" dirty="0"/>
        </a:p>
      </dsp:txBody>
      <dsp:txXfrm>
        <a:off x="0" y="2985169"/>
        <a:ext cx="2126822" cy="471796"/>
      </dsp:txXfrm>
    </dsp:sp>
    <dsp:sp modelId="{6497CA82-45EE-4BD1-AEB4-CC3961FBFB74}">
      <dsp:nvSpPr>
        <dsp:cNvPr id="0" name=""/>
        <dsp:cNvSpPr/>
      </dsp:nvSpPr>
      <dsp:spPr>
        <a:xfrm>
          <a:off x="2126821" y="2690296"/>
          <a:ext cx="425364" cy="1061542"/>
        </a:xfrm>
        <a:prstGeom prst="leftBrace">
          <a:avLst>
            <a:gd name="adj1" fmla="val 35000"/>
            <a:gd name="adj2" fmla="val 50000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05939C-6B40-4C32-897A-4A6DC3E71E5B}">
      <dsp:nvSpPr>
        <dsp:cNvPr id="0" name=""/>
        <dsp:cNvSpPr/>
      </dsp:nvSpPr>
      <dsp:spPr>
        <a:xfrm>
          <a:off x="2722332" y="2690296"/>
          <a:ext cx="5784955" cy="1061542"/>
        </a:xfrm>
        <a:prstGeom prst="rect">
          <a:avLst/>
        </a:prstGeom>
        <a:gradFill rotWithShape="1">
          <a:gsLst>
            <a:gs pos="0">
              <a:schemeClr val="accent6">
                <a:tint val="64000"/>
                <a:lumMod val="118000"/>
              </a:schemeClr>
            </a:gs>
            <a:gs pos="100000">
              <a:schemeClr val="accent6">
                <a:tint val="92000"/>
                <a:alpha val="100000"/>
                <a:lumMod val="110000"/>
              </a:schemeClr>
            </a:gs>
          </a:gsLst>
          <a:lin ang="5400000" scaled="0"/>
        </a:gradFill>
        <a:ln w="9525" cap="rnd" cmpd="sng" algn="ctr">
          <a:solidFill>
            <a:schemeClr val="accent6"/>
          </a:solidFill>
          <a:prstDash val="solid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400" b="1" i="0" kern="1200" dirty="0">
              <a:solidFill>
                <a:schemeClr val="bg1"/>
              </a:solidFill>
            </a:rPr>
            <a:t>Примања од задуживања представљају приливе по основу примања од задуживања код пословних банака у земљи у корист нивоа општина. Примања од продаје финансијске имовине  представљају приливе по основу продаје домаћих акција и осталог капитала у корист нивоа општина</a:t>
          </a:r>
          <a:endParaRPr lang="en-US" sz="1400" b="1" kern="1200" dirty="0">
            <a:solidFill>
              <a:schemeClr val="bg1"/>
            </a:solidFill>
          </a:endParaRPr>
        </a:p>
      </dsp:txBody>
      <dsp:txXfrm>
        <a:off x="2722332" y="2690296"/>
        <a:ext cx="5784955" cy="1061542"/>
      </dsp:txXfrm>
    </dsp:sp>
    <dsp:sp modelId="{939B76D1-BB33-4E50-9ECD-839FB5787B95}">
      <dsp:nvSpPr>
        <dsp:cNvPr id="0" name=""/>
        <dsp:cNvSpPr/>
      </dsp:nvSpPr>
      <dsp:spPr>
        <a:xfrm>
          <a:off x="0" y="3811751"/>
          <a:ext cx="2126822" cy="3420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30480" rIns="85344" bIns="3048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200" b="1" kern="1200" dirty="0"/>
            <a:t>Пренета средства из ранијих година</a:t>
          </a:r>
          <a:endParaRPr lang="en-US" sz="1200" b="1" kern="1200" dirty="0"/>
        </a:p>
      </dsp:txBody>
      <dsp:txXfrm>
        <a:off x="0" y="3811751"/>
        <a:ext cx="2126822" cy="342052"/>
      </dsp:txXfrm>
    </dsp:sp>
    <dsp:sp modelId="{7845F59F-6101-48DE-ABCC-EC5351843F5B}">
      <dsp:nvSpPr>
        <dsp:cNvPr id="0" name=""/>
        <dsp:cNvSpPr/>
      </dsp:nvSpPr>
      <dsp:spPr>
        <a:xfrm>
          <a:off x="2126821" y="3768995"/>
          <a:ext cx="425364" cy="427565"/>
        </a:xfrm>
        <a:prstGeom prst="leftBrace">
          <a:avLst>
            <a:gd name="adj1" fmla="val 35000"/>
            <a:gd name="adj2" fmla="val 50000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3D6F8D-5103-4DCA-8971-053A6B7A987B}">
      <dsp:nvSpPr>
        <dsp:cNvPr id="0" name=""/>
        <dsp:cNvSpPr/>
      </dsp:nvSpPr>
      <dsp:spPr>
        <a:xfrm>
          <a:off x="2722332" y="3768995"/>
          <a:ext cx="5784955" cy="427565"/>
        </a:xfrm>
        <a:prstGeom prst="rect">
          <a:avLst/>
        </a:prstGeom>
        <a:gradFill rotWithShape="1">
          <a:gsLst>
            <a:gs pos="0">
              <a:schemeClr val="accent6">
                <a:tint val="64000"/>
                <a:lumMod val="118000"/>
              </a:schemeClr>
            </a:gs>
            <a:gs pos="100000">
              <a:schemeClr val="accent6">
                <a:tint val="92000"/>
                <a:alpha val="100000"/>
                <a:lumMod val="110000"/>
              </a:schemeClr>
            </a:gs>
          </a:gsLst>
          <a:lin ang="5400000" scaled="0"/>
        </a:gradFill>
        <a:ln w="9525" cap="rnd" cmpd="sng" algn="ctr">
          <a:solidFill>
            <a:schemeClr val="accent6"/>
          </a:solidFill>
          <a:prstDash val="solid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altLang="en-US" sz="1400" b="1" kern="1200" dirty="0"/>
            <a:t> </a:t>
          </a:r>
          <a:r>
            <a:rPr lang="sr-Cyrl-RS" altLang="en-US" sz="1400" b="1" kern="1200" dirty="0">
              <a:solidFill>
                <a:schemeClr val="bg1"/>
              </a:solidFill>
            </a:rPr>
            <a:t>Представљају вишак прихода буџета општине који нису потрошени у претходној  буџетској години</a:t>
          </a:r>
          <a:endParaRPr lang="en-US" sz="1400" b="1" kern="1200" dirty="0">
            <a:solidFill>
              <a:schemeClr val="bg1"/>
            </a:solidFill>
          </a:endParaRPr>
        </a:p>
      </dsp:txBody>
      <dsp:txXfrm>
        <a:off x="2722332" y="3768995"/>
        <a:ext cx="5784955" cy="42756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BC9C78-4E8A-498B-ACC1-DC2EFA6E3D36}">
      <dsp:nvSpPr>
        <dsp:cNvPr id="0" name=""/>
        <dsp:cNvSpPr/>
      </dsp:nvSpPr>
      <dsp:spPr>
        <a:xfrm>
          <a:off x="5791191" y="1617075"/>
          <a:ext cx="2132633" cy="1125993"/>
        </a:xfrm>
        <a:prstGeom prst="ellipse">
          <a:avLst/>
        </a:prstGeom>
        <a:solidFill>
          <a:schemeClr val="accent1"/>
        </a:solidFill>
        <a:ln w="19050" cap="rnd" cmpd="sng" algn="ctr">
          <a:solidFill>
            <a:schemeClr val="accent1">
              <a:shade val="50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100" b="1" kern="1200" dirty="0" smtClean="0">
              <a:solidFill>
                <a:schemeClr val="tx1"/>
              </a:solidFill>
            </a:rPr>
            <a:t>Укупни буџетски приходи и примања  176,750,714 динара</a:t>
          </a:r>
          <a:endParaRPr lang="en-US" sz="1100" b="1" kern="1200" dirty="0">
            <a:solidFill>
              <a:schemeClr val="tx1"/>
            </a:solidFill>
          </a:endParaRPr>
        </a:p>
      </dsp:txBody>
      <dsp:txXfrm>
        <a:off x="6103508" y="1781973"/>
        <a:ext cx="1507999" cy="796197"/>
      </dsp:txXfrm>
    </dsp:sp>
    <dsp:sp modelId="{63432802-399F-407F-AC10-7219543A0326}">
      <dsp:nvSpPr>
        <dsp:cNvPr id="0" name=""/>
        <dsp:cNvSpPr/>
      </dsp:nvSpPr>
      <dsp:spPr>
        <a:xfrm>
          <a:off x="4038594" y="397872"/>
          <a:ext cx="1099642" cy="918199"/>
        </a:xfrm>
        <a:prstGeom prst="ellipse">
          <a:avLst/>
        </a:prstGeom>
        <a:solidFill>
          <a:schemeClr val="accent1"/>
        </a:solidFill>
        <a:ln w="19050" cap="rnd" cmpd="sng" algn="ctr">
          <a:solidFill>
            <a:schemeClr val="accent1">
              <a:shade val="50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900" b="1" kern="1200" dirty="0" smtClean="0">
              <a:solidFill>
                <a:schemeClr val="tx1"/>
              </a:solidFill>
            </a:rPr>
            <a:t>Приходи од  пореза  на имовину  28,850,714.00 динара</a:t>
          </a:r>
          <a:endParaRPr lang="en-US" sz="900" b="1" kern="1200" dirty="0">
            <a:solidFill>
              <a:schemeClr val="tx1"/>
            </a:solidFill>
          </a:endParaRPr>
        </a:p>
      </dsp:txBody>
      <dsp:txXfrm>
        <a:off x="4199633" y="532339"/>
        <a:ext cx="777564" cy="649265"/>
      </dsp:txXfrm>
    </dsp:sp>
    <dsp:sp modelId="{449BFEB2-6844-4A2C-8DC2-780280CBA079}">
      <dsp:nvSpPr>
        <dsp:cNvPr id="0" name=""/>
        <dsp:cNvSpPr/>
      </dsp:nvSpPr>
      <dsp:spPr>
        <a:xfrm>
          <a:off x="5791203" y="550265"/>
          <a:ext cx="1783069" cy="865698"/>
        </a:xfrm>
        <a:prstGeom prst="ellipse">
          <a:avLst/>
        </a:prstGeom>
        <a:solidFill>
          <a:schemeClr val="accent1"/>
        </a:solidFill>
        <a:ln w="19050" cap="rnd" cmpd="sng" algn="ctr">
          <a:solidFill>
            <a:schemeClr val="accent1">
              <a:shade val="50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200" b="1" kern="1200" dirty="0" smtClean="0">
              <a:solidFill>
                <a:schemeClr val="tx1"/>
              </a:solidFill>
            </a:rPr>
            <a:t>Трансфери и донације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200" b="1" kern="1200" dirty="0" smtClean="0">
              <a:solidFill>
                <a:schemeClr val="tx1"/>
              </a:solidFill>
            </a:rPr>
            <a:t>45,600,000.00  динара</a:t>
          </a:r>
          <a:endParaRPr lang="en-US" sz="1200" b="1" kern="1200" dirty="0">
            <a:solidFill>
              <a:schemeClr val="tx1"/>
            </a:solidFill>
          </a:endParaRPr>
        </a:p>
      </dsp:txBody>
      <dsp:txXfrm>
        <a:off x="6052327" y="677044"/>
        <a:ext cx="1260821" cy="612140"/>
      </dsp:txXfrm>
    </dsp:sp>
    <dsp:sp modelId="{9DDE88A7-5745-4E4F-A7A8-F71A4DA0D5F2}">
      <dsp:nvSpPr>
        <dsp:cNvPr id="0" name=""/>
        <dsp:cNvSpPr/>
      </dsp:nvSpPr>
      <dsp:spPr>
        <a:xfrm>
          <a:off x="2514597" y="3008239"/>
          <a:ext cx="1439866" cy="1180575"/>
        </a:xfrm>
        <a:prstGeom prst="ellipse">
          <a:avLst/>
        </a:prstGeom>
        <a:solidFill>
          <a:schemeClr val="accent1"/>
        </a:solidFill>
        <a:ln w="19050" cap="rnd" cmpd="sng" algn="ctr">
          <a:solidFill>
            <a:schemeClr val="accent1">
              <a:shade val="50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200" b="1" kern="1200" dirty="0" smtClean="0">
              <a:solidFill>
                <a:schemeClr val="tx1"/>
              </a:solidFill>
            </a:rPr>
            <a:t>Порези на добра и услуге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200" b="1" kern="1200" dirty="0" smtClean="0">
              <a:solidFill>
                <a:schemeClr val="tx1"/>
              </a:solidFill>
            </a:rPr>
            <a:t>15,700,000.00</a:t>
          </a:r>
          <a:endParaRPr lang="en-US" sz="1200" b="1" kern="1200" dirty="0">
            <a:solidFill>
              <a:schemeClr val="tx1"/>
            </a:solidFill>
          </a:endParaRPr>
        </a:p>
      </dsp:txBody>
      <dsp:txXfrm>
        <a:off x="2725460" y="3181130"/>
        <a:ext cx="1018140" cy="834793"/>
      </dsp:txXfrm>
    </dsp:sp>
    <dsp:sp modelId="{72DE4213-15E1-4436-8045-C055E8A54EDE}">
      <dsp:nvSpPr>
        <dsp:cNvPr id="0" name=""/>
        <dsp:cNvSpPr/>
      </dsp:nvSpPr>
      <dsp:spPr>
        <a:xfrm>
          <a:off x="1752594" y="1739822"/>
          <a:ext cx="1157759" cy="905951"/>
        </a:xfrm>
        <a:prstGeom prst="ellipse">
          <a:avLst/>
        </a:prstGeom>
        <a:solidFill>
          <a:schemeClr val="accent1"/>
        </a:solidFill>
        <a:ln w="19050" cap="rnd" cmpd="sng" algn="ctr">
          <a:solidFill>
            <a:schemeClr val="accent1">
              <a:shade val="50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800" b="1" kern="1200" dirty="0" smtClean="0">
              <a:solidFill>
                <a:schemeClr val="tx1"/>
              </a:solidFill>
            </a:rPr>
            <a:t>Приходи од продаје добара </a:t>
          </a:r>
          <a:r>
            <a:rPr lang="sr-Cyrl-RS" sz="800" b="1" kern="1200" dirty="0" smtClean="0">
              <a:solidFill>
                <a:schemeClr val="tx1"/>
              </a:solidFill>
            </a:rPr>
            <a:t>и</a:t>
          </a:r>
          <a:r>
            <a:rPr lang="en-GB" sz="800" b="1" kern="1200" dirty="0" smtClean="0">
              <a:solidFill>
                <a:schemeClr val="tx1"/>
              </a:solidFill>
            </a:rPr>
            <a:t> </a:t>
          </a:r>
          <a:r>
            <a:rPr lang="sr-Cyrl-RS" sz="800" b="1" kern="1200" dirty="0" smtClean="0">
              <a:solidFill>
                <a:schemeClr val="tx1"/>
              </a:solidFill>
            </a:rPr>
            <a:t>услуга </a:t>
          </a:r>
          <a:endParaRPr lang="sr-Cyrl-RS" sz="800" b="1" kern="1200" dirty="0" smtClean="0">
            <a:solidFill>
              <a:schemeClr val="tx1"/>
            </a:solidFill>
          </a:endParaRP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800" b="1" kern="1200" dirty="0" smtClean="0">
              <a:solidFill>
                <a:schemeClr val="tx1"/>
              </a:solidFill>
            </a:rPr>
            <a:t>800,000.00</a:t>
          </a:r>
          <a:endParaRPr lang="en-US" sz="800" b="1" kern="1200" dirty="0">
            <a:solidFill>
              <a:schemeClr val="tx1"/>
            </a:solidFill>
          </a:endParaRPr>
        </a:p>
      </dsp:txBody>
      <dsp:txXfrm>
        <a:off x="1922144" y="1872495"/>
        <a:ext cx="818659" cy="640605"/>
      </dsp:txXfrm>
    </dsp:sp>
    <dsp:sp modelId="{00DBE502-350D-47E3-B542-BA7AC7F5917B}">
      <dsp:nvSpPr>
        <dsp:cNvPr id="0" name=""/>
        <dsp:cNvSpPr/>
      </dsp:nvSpPr>
      <dsp:spPr>
        <a:xfrm>
          <a:off x="380999" y="3064872"/>
          <a:ext cx="1703886" cy="890654"/>
        </a:xfrm>
        <a:prstGeom prst="ellipse">
          <a:avLst/>
        </a:prstGeom>
        <a:solidFill>
          <a:schemeClr val="accent1"/>
        </a:solidFill>
        <a:ln w="19050" cap="rnd" cmpd="sng" algn="ctr">
          <a:solidFill>
            <a:schemeClr val="accent1">
              <a:shade val="50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b="1" kern="1200" dirty="0" smtClean="0">
              <a:solidFill>
                <a:schemeClr val="tx1"/>
              </a:solidFill>
            </a:rPr>
            <a:t>Приходи од имовине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b="1" kern="1200" dirty="0" smtClean="0">
              <a:solidFill>
                <a:schemeClr val="tx1"/>
              </a:solidFill>
            </a:rPr>
            <a:t>2,200,000.00</a:t>
          </a:r>
          <a:endParaRPr lang="en-US" sz="1400" b="1" kern="1200" dirty="0">
            <a:solidFill>
              <a:schemeClr val="tx1"/>
            </a:solidFill>
          </a:endParaRPr>
        </a:p>
      </dsp:txBody>
      <dsp:txXfrm>
        <a:off x="630527" y="3195305"/>
        <a:ext cx="1204830" cy="629788"/>
      </dsp:txXfrm>
    </dsp:sp>
    <dsp:sp modelId="{AA62B02C-A5F1-45D7-985C-55C71E4B4F05}">
      <dsp:nvSpPr>
        <dsp:cNvPr id="0" name=""/>
        <dsp:cNvSpPr/>
      </dsp:nvSpPr>
      <dsp:spPr>
        <a:xfrm>
          <a:off x="3657600" y="1540868"/>
          <a:ext cx="1827579" cy="1650782"/>
        </a:xfrm>
        <a:prstGeom prst="ellipse">
          <a:avLst/>
        </a:prstGeom>
        <a:solidFill>
          <a:srgbClr val="C00000"/>
        </a:soli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0" h="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Порези на доходак, добит и капиталне добитке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72,000,000.00</a:t>
          </a:r>
          <a:endParaRPr lang="en-US" sz="1400" b="1" kern="1200" dirty="0">
            <a:solidFill>
              <a:schemeClr val="tx1"/>
            </a:solidFill>
          </a:endParaRPr>
        </a:p>
      </dsp:txBody>
      <dsp:txXfrm>
        <a:off x="3925243" y="1782619"/>
        <a:ext cx="1292293" cy="1167280"/>
      </dsp:txXfrm>
    </dsp:sp>
    <dsp:sp modelId="{F5F0678E-0EB5-4D4D-AC4A-8BE71A712EFA}">
      <dsp:nvSpPr>
        <dsp:cNvPr id="0" name=""/>
        <dsp:cNvSpPr/>
      </dsp:nvSpPr>
      <dsp:spPr>
        <a:xfrm>
          <a:off x="2133596" y="550273"/>
          <a:ext cx="1127838" cy="878891"/>
        </a:xfrm>
        <a:prstGeom prst="ellipse">
          <a:avLst/>
        </a:prstGeom>
        <a:solidFill>
          <a:srgbClr val="C00000"/>
        </a:soli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0" h="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800" b="1" kern="1200" dirty="0" smtClean="0">
              <a:solidFill>
                <a:schemeClr val="tx1"/>
              </a:solidFill>
            </a:rPr>
            <a:t>Неутрошена ср из претходне године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800" b="1" kern="1200" dirty="0" smtClean="0">
              <a:solidFill>
                <a:schemeClr val="tx1"/>
              </a:solidFill>
            </a:rPr>
            <a:t>10,000,000.00</a:t>
          </a:r>
          <a:endParaRPr lang="en-US" sz="800" b="1" kern="1200" dirty="0">
            <a:solidFill>
              <a:schemeClr val="tx1"/>
            </a:solidFill>
          </a:endParaRPr>
        </a:p>
      </dsp:txBody>
      <dsp:txXfrm>
        <a:off x="2298764" y="678984"/>
        <a:ext cx="797502" cy="62146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144CDB-22C1-4337-9F95-C3A522A707D1}">
      <dsp:nvSpPr>
        <dsp:cNvPr id="0" name=""/>
        <dsp:cNvSpPr/>
      </dsp:nvSpPr>
      <dsp:spPr>
        <a:xfrm>
          <a:off x="4018" y="109211"/>
          <a:ext cx="2055390" cy="237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30480" rIns="85344" bIns="3048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200" b="1" kern="1200" dirty="0"/>
            <a:t>Расходи за запослене</a:t>
          </a:r>
          <a:endParaRPr lang="en-US" sz="1200" b="1" kern="1200" dirty="0"/>
        </a:p>
      </dsp:txBody>
      <dsp:txXfrm>
        <a:off x="4018" y="109211"/>
        <a:ext cx="2055390" cy="237600"/>
      </dsp:txXfrm>
    </dsp:sp>
    <dsp:sp modelId="{02385D1D-92EB-445D-B736-940004751C79}">
      <dsp:nvSpPr>
        <dsp:cNvPr id="0" name=""/>
        <dsp:cNvSpPr/>
      </dsp:nvSpPr>
      <dsp:spPr>
        <a:xfrm>
          <a:off x="2059409" y="12686"/>
          <a:ext cx="411078" cy="430650"/>
        </a:xfrm>
        <a:prstGeom prst="leftBrace">
          <a:avLst>
            <a:gd name="adj1" fmla="val 35000"/>
            <a:gd name="adj2" fmla="val 50000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B6658A-32E0-42C7-B82A-240BF45CF27D}">
      <dsp:nvSpPr>
        <dsp:cNvPr id="0" name=""/>
        <dsp:cNvSpPr/>
      </dsp:nvSpPr>
      <dsp:spPr>
        <a:xfrm>
          <a:off x="2634918" y="12686"/>
          <a:ext cx="5590663" cy="430650"/>
        </a:xfrm>
        <a:prstGeom prst="rect">
          <a:avLst/>
        </a:prstGeom>
        <a:gradFill rotWithShape="1">
          <a:gsLst>
            <a:gs pos="0">
              <a:schemeClr val="accent6">
                <a:tint val="64000"/>
                <a:lumMod val="118000"/>
              </a:schemeClr>
            </a:gs>
            <a:gs pos="100000">
              <a:schemeClr val="accent6">
                <a:tint val="92000"/>
                <a:alpha val="100000"/>
                <a:lumMod val="110000"/>
              </a:schemeClr>
            </a:gs>
          </a:gsLst>
          <a:lin ang="5400000" scaled="0"/>
        </a:gradFill>
        <a:ln w="9525" cap="rnd" cmpd="sng" algn="ctr">
          <a:solidFill>
            <a:schemeClr val="accent6"/>
          </a:solidFill>
          <a:prstDash val="solid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200" b="1" kern="1200" dirty="0"/>
            <a:t>Расходи за запослене </a:t>
          </a:r>
          <a:r>
            <a:rPr lang="sr-Cyrl-RS" sz="1200" kern="1200" dirty="0"/>
            <a:t>представљају све трошкове за запослене, како у управи тако и код буџетских корисника</a:t>
          </a:r>
          <a:endParaRPr lang="en-US" sz="1200" kern="1200" dirty="0"/>
        </a:p>
      </dsp:txBody>
      <dsp:txXfrm>
        <a:off x="2634918" y="12686"/>
        <a:ext cx="5590663" cy="430650"/>
      </dsp:txXfrm>
    </dsp:sp>
    <dsp:sp modelId="{F40D94EA-52E0-4740-A924-EAF350BDF213}">
      <dsp:nvSpPr>
        <dsp:cNvPr id="0" name=""/>
        <dsp:cNvSpPr/>
      </dsp:nvSpPr>
      <dsp:spPr>
        <a:xfrm>
          <a:off x="4018" y="586773"/>
          <a:ext cx="2055390" cy="4009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30480" rIns="85344" bIns="3048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200" b="1" kern="1200" dirty="0"/>
            <a:t>Коришћење роба и услуга </a:t>
          </a:r>
          <a:endParaRPr lang="en-US" sz="1200" kern="1200" dirty="0"/>
        </a:p>
      </dsp:txBody>
      <dsp:txXfrm>
        <a:off x="4018" y="586773"/>
        <a:ext cx="2055390" cy="400950"/>
      </dsp:txXfrm>
    </dsp:sp>
    <dsp:sp modelId="{0E930D30-96BC-4D43-B65A-EE88C46DBE48}">
      <dsp:nvSpPr>
        <dsp:cNvPr id="0" name=""/>
        <dsp:cNvSpPr/>
      </dsp:nvSpPr>
      <dsp:spPr>
        <a:xfrm>
          <a:off x="2059409" y="486536"/>
          <a:ext cx="411078" cy="601425"/>
        </a:xfrm>
        <a:prstGeom prst="leftBrace">
          <a:avLst>
            <a:gd name="adj1" fmla="val 35000"/>
            <a:gd name="adj2" fmla="val 50000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BA9D27-2D60-4BA7-98A9-E18E57FDB6CB}">
      <dsp:nvSpPr>
        <dsp:cNvPr id="0" name=""/>
        <dsp:cNvSpPr/>
      </dsp:nvSpPr>
      <dsp:spPr>
        <a:xfrm>
          <a:off x="2634918" y="486536"/>
          <a:ext cx="5590663" cy="601425"/>
        </a:xfrm>
        <a:prstGeom prst="rect">
          <a:avLst/>
        </a:prstGeom>
        <a:gradFill rotWithShape="1">
          <a:gsLst>
            <a:gs pos="0">
              <a:schemeClr val="accent6">
                <a:tint val="64000"/>
                <a:lumMod val="118000"/>
              </a:schemeClr>
            </a:gs>
            <a:gs pos="100000">
              <a:schemeClr val="accent6">
                <a:tint val="92000"/>
                <a:alpha val="100000"/>
                <a:lumMod val="110000"/>
              </a:schemeClr>
            </a:gs>
          </a:gsLst>
          <a:lin ang="5400000" scaled="0"/>
        </a:gradFill>
        <a:ln w="9525" cap="rnd" cmpd="sng" algn="ctr">
          <a:solidFill>
            <a:schemeClr val="accent6"/>
          </a:solidFill>
          <a:prstDash val="solid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200" b="1" kern="1200" dirty="0"/>
            <a:t>Коришћење роба и услуга </a:t>
          </a:r>
          <a:r>
            <a:rPr lang="sr-Cyrl-RS" sz="1200" kern="1200" dirty="0"/>
            <a:t>обухватају сталне трошкове, путне трошкове, услуге по уговору, специјализоване услуге, трошкове материјала и текуће поправке и одржавање.</a:t>
          </a:r>
          <a:endParaRPr lang="en-US" sz="1200" kern="1200" dirty="0"/>
        </a:p>
      </dsp:txBody>
      <dsp:txXfrm>
        <a:off x="2634918" y="486536"/>
        <a:ext cx="5590663" cy="601425"/>
      </dsp:txXfrm>
    </dsp:sp>
    <dsp:sp modelId="{CCB8139E-CA19-491D-9FCD-6BF28923C725}">
      <dsp:nvSpPr>
        <dsp:cNvPr id="0" name=""/>
        <dsp:cNvSpPr/>
      </dsp:nvSpPr>
      <dsp:spPr>
        <a:xfrm>
          <a:off x="4018" y="1413311"/>
          <a:ext cx="2055390" cy="237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30480" rIns="85344" bIns="3048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200" b="1" kern="1200" dirty="0"/>
            <a:t>Дотације и трансфери</a:t>
          </a:r>
          <a:endParaRPr lang="en-US" sz="1200" b="1" kern="1200" dirty="0"/>
        </a:p>
      </dsp:txBody>
      <dsp:txXfrm>
        <a:off x="4018" y="1413311"/>
        <a:ext cx="2055390" cy="237600"/>
      </dsp:txXfrm>
    </dsp:sp>
    <dsp:sp modelId="{14D1633C-A097-4A5A-8269-B04E98857E56}">
      <dsp:nvSpPr>
        <dsp:cNvPr id="0" name=""/>
        <dsp:cNvSpPr/>
      </dsp:nvSpPr>
      <dsp:spPr>
        <a:xfrm>
          <a:off x="2059409" y="1131161"/>
          <a:ext cx="411078" cy="801900"/>
        </a:xfrm>
        <a:prstGeom prst="leftBrace">
          <a:avLst>
            <a:gd name="adj1" fmla="val 35000"/>
            <a:gd name="adj2" fmla="val 50000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FD7BD8-195B-4FA4-9414-4F4C582F5570}">
      <dsp:nvSpPr>
        <dsp:cNvPr id="0" name=""/>
        <dsp:cNvSpPr/>
      </dsp:nvSpPr>
      <dsp:spPr>
        <a:xfrm>
          <a:off x="2634918" y="1131161"/>
          <a:ext cx="5590663" cy="801900"/>
        </a:xfrm>
        <a:prstGeom prst="rect">
          <a:avLst/>
        </a:prstGeom>
        <a:gradFill rotWithShape="1">
          <a:gsLst>
            <a:gs pos="0">
              <a:schemeClr val="accent6">
                <a:tint val="64000"/>
                <a:lumMod val="118000"/>
              </a:schemeClr>
            </a:gs>
            <a:gs pos="100000">
              <a:schemeClr val="accent6">
                <a:tint val="92000"/>
                <a:alpha val="100000"/>
                <a:lumMod val="110000"/>
              </a:schemeClr>
            </a:gs>
          </a:gsLst>
          <a:lin ang="5400000" scaled="0"/>
        </a:gradFill>
        <a:ln w="9525" cap="rnd" cmpd="sng" algn="ctr">
          <a:solidFill>
            <a:schemeClr val="accent6"/>
          </a:solidFill>
          <a:prstDash val="solid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200" b="1" kern="1200" dirty="0"/>
            <a:t>Дотације и трансфери </a:t>
          </a:r>
          <a:r>
            <a:rPr lang="sr-Cyrl-RS" sz="1200" kern="1200" dirty="0"/>
            <a:t>су трошкови које локална самоуправа </a:t>
          </a:r>
          <a:r>
            <a:rPr lang="ru-RU" sz="1200" kern="1200" dirty="0"/>
            <a:t>има за исплату институцијама које су у примарној надлежности централног/покрајинског нивоа</a:t>
          </a:r>
          <a:r>
            <a:rPr lang="sr-Cyrl-RS" sz="1200" kern="1200" dirty="0"/>
            <a:t> као што су школе, центар за социјални рад, дом здравља</a:t>
          </a:r>
          <a:r>
            <a:rPr lang="sr-Cyrl-RS" sz="1400" kern="1200" dirty="0"/>
            <a:t>.</a:t>
          </a:r>
          <a:r>
            <a:rPr lang="en-US" sz="1400" kern="1200" dirty="0"/>
            <a:t> </a:t>
          </a:r>
        </a:p>
      </dsp:txBody>
      <dsp:txXfrm>
        <a:off x="2634918" y="1131161"/>
        <a:ext cx="5590663" cy="801900"/>
      </dsp:txXfrm>
    </dsp:sp>
    <dsp:sp modelId="{9312B733-3AEB-49F6-8245-08553BA2949B}">
      <dsp:nvSpPr>
        <dsp:cNvPr id="0" name=""/>
        <dsp:cNvSpPr/>
      </dsp:nvSpPr>
      <dsp:spPr>
        <a:xfrm>
          <a:off x="4018" y="2072786"/>
          <a:ext cx="2055390" cy="237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30480" rIns="85344" bIns="3048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200" b="1" kern="1200" dirty="0"/>
            <a:t>Остали расходи</a:t>
          </a:r>
          <a:endParaRPr lang="en-US" sz="1200" b="1" kern="1200" dirty="0"/>
        </a:p>
      </dsp:txBody>
      <dsp:txXfrm>
        <a:off x="4018" y="2072786"/>
        <a:ext cx="2055390" cy="237600"/>
      </dsp:txXfrm>
    </dsp:sp>
    <dsp:sp modelId="{435AB433-2559-485A-A03D-C32F36288071}">
      <dsp:nvSpPr>
        <dsp:cNvPr id="0" name=""/>
        <dsp:cNvSpPr/>
      </dsp:nvSpPr>
      <dsp:spPr>
        <a:xfrm>
          <a:off x="2059409" y="1976261"/>
          <a:ext cx="411078" cy="430650"/>
        </a:xfrm>
        <a:prstGeom prst="leftBrace">
          <a:avLst>
            <a:gd name="adj1" fmla="val 35000"/>
            <a:gd name="adj2" fmla="val 50000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93D59A-7FEC-486D-89C4-D28135F6121C}">
      <dsp:nvSpPr>
        <dsp:cNvPr id="0" name=""/>
        <dsp:cNvSpPr/>
      </dsp:nvSpPr>
      <dsp:spPr>
        <a:xfrm>
          <a:off x="2634918" y="1976261"/>
          <a:ext cx="5590663" cy="430650"/>
        </a:xfrm>
        <a:prstGeom prst="rect">
          <a:avLst/>
        </a:prstGeom>
        <a:gradFill rotWithShape="1">
          <a:gsLst>
            <a:gs pos="0">
              <a:schemeClr val="accent6">
                <a:tint val="64000"/>
                <a:lumMod val="118000"/>
              </a:schemeClr>
            </a:gs>
            <a:gs pos="100000">
              <a:schemeClr val="accent6">
                <a:tint val="92000"/>
                <a:alpha val="100000"/>
                <a:lumMod val="110000"/>
              </a:schemeClr>
            </a:gs>
          </a:gsLst>
          <a:lin ang="5400000" scaled="0"/>
        </a:gradFill>
        <a:ln w="9525" cap="rnd" cmpd="sng" algn="ctr">
          <a:solidFill>
            <a:schemeClr val="accent6"/>
          </a:solidFill>
          <a:prstDash val="solid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200" b="1" kern="1200" dirty="0"/>
            <a:t>Остали расходи </a:t>
          </a:r>
          <a:r>
            <a:rPr lang="sr-Cyrl-RS" sz="1200" kern="1200" dirty="0"/>
            <a:t>обухватају дотације невладиним организацијама, порезе, таксе, новчане казне.</a:t>
          </a:r>
          <a:endParaRPr lang="en-US" sz="1200" kern="1200" dirty="0"/>
        </a:p>
      </dsp:txBody>
      <dsp:txXfrm>
        <a:off x="2634918" y="1976261"/>
        <a:ext cx="5590663" cy="430650"/>
      </dsp:txXfrm>
    </dsp:sp>
    <dsp:sp modelId="{939B76D1-BB33-4E50-9ECD-839FB5787B95}">
      <dsp:nvSpPr>
        <dsp:cNvPr id="0" name=""/>
        <dsp:cNvSpPr/>
      </dsp:nvSpPr>
      <dsp:spPr>
        <a:xfrm>
          <a:off x="4018" y="2546636"/>
          <a:ext cx="2055390" cy="237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30480" rIns="85344" bIns="3048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200" b="1" kern="1200" dirty="0"/>
            <a:t>Социјална заштита</a:t>
          </a:r>
          <a:endParaRPr lang="en-US" sz="1200" b="1" kern="1200" dirty="0"/>
        </a:p>
      </dsp:txBody>
      <dsp:txXfrm>
        <a:off x="4018" y="2546636"/>
        <a:ext cx="2055390" cy="237600"/>
      </dsp:txXfrm>
    </dsp:sp>
    <dsp:sp modelId="{7845F59F-6101-48DE-ABCC-EC5351843F5B}">
      <dsp:nvSpPr>
        <dsp:cNvPr id="0" name=""/>
        <dsp:cNvSpPr/>
      </dsp:nvSpPr>
      <dsp:spPr>
        <a:xfrm>
          <a:off x="2059409" y="2450111"/>
          <a:ext cx="411078" cy="430650"/>
        </a:xfrm>
        <a:prstGeom prst="leftBrace">
          <a:avLst>
            <a:gd name="adj1" fmla="val 35000"/>
            <a:gd name="adj2" fmla="val 50000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3D6F8D-5103-4DCA-8971-053A6B7A987B}">
      <dsp:nvSpPr>
        <dsp:cNvPr id="0" name=""/>
        <dsp:cNvSpPr/>
      </dsp:nvSpPr>
      <dsp:spPr>
        <a:xfrm>
          <a:off x="2634918" y="2450111"/>
          <a:ext cx="5590663" cy="430650"/>
        </a:xfrm>
        <a:prstGeom prst="rect">
          <a:avLst/>
        </a:prstGeom>
        <a:gradFill rotWithShape="1">
          <a:gsLst>
            <a:gs pos="0">
              <a:schemeClr val="accent6">
                <a:tint val="64000"/>
                <a:lumMod val="118000"/>
              </a:schemeClr>
            </a:gs>
            <a:gs pos="100000">
              <a:schemeClr val="accent6">
                <a:tint val="92000"/>
                <a:alpha val="100000"/>
                <a:lumMod val="110000"/>
              </a:schemeClr>
            </a:gs>
          </a:gsLst>
          <a:lin ang="5400000" scaled="0"/>
        </a:gradFill>
        <a:ln w="9525" cap="rnd" cmpd="sng" algn="ctr">
          <a:solidFill>
            <a:schemeClr val="accent6"/>
          </a:solidFill>
          <a:prstDash val="solid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200" b="1" kern="1200" dirty="0"/>
            <a:t>Социјална заштита </a:t>
          </a:r>
          <a:r>
            <a:rPr lang="sr-Cyrl-RS" sz="1200" kern="1200" dirty="0"/>
            <a:t>обухвата све трошкове исплате социјалне помоћи за различите категорије грађана.</a:t>
          </a:r>
          <a:endParaRPr lang="en-US" sz="1200" kern="1200" dirty="0"/>
        </a:p>
      </dsp:txBody>
      <dsp:txXfrm>
        <a:off x="2634918" y="2450111"/>
        <a:ext cx="5590663" cy="430650"/>
      </dsp:txXfrm>
    </dsp:sp>
    <dsp:sp modelId="{B471A916-B6F4-4017-A447-E2C98CEE19B9}">
      <dsp:nvSpPr>
        <dsp:cNvPr id="0" name=""/>
        <dsp:cNvSpPr/>
      </dsp:nvSpPr>
      <dsp:spPr>
        <a:xfrm>
          <a:off x="4018" y="3109586"/>
          <a:ext cx="2055390" cy="237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30480" rIns="85344" bIns="3048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200" b="1" kern="1200" dirty="0"/>
            <a:t>Буџетска резерва</a:t>
          </a:r>
          <a:endParaRPr lang="en-US" sz="1200" b="1" kern="1200" dirty="0"/>
        </a:p>
      </dsp:txBody>
      <dsp:txXfrm>
        <a:off x="4018" y="3109586"/>
        <a:ext cx="2055390" cy="237600"/>
      </dsp:txXfrm>
    </dsp:sp>
    <dsp:sp modelId="{7F976215-9D17-4223-A92A-D3302071B429}">
      <dsp:nvSpPr>
        <dsp:cNvPr id="0" name=""/>
        <dsp:cNvSpPr/>
      </dsp:nvSpPr>
      <dsp:spPr>
        <a:xfrm>
          <a:off x="2059409" y="2923961"/>
          <a:ext cx="411078" cy="608849"/>
        </a:xfrm>
        <a:prstGeom prst="leftBrace">
          <a:avLst>
            <a:gd name="adj1" fmla="val 35000"/>
            <a:gd name="adj2" fmla="val 50000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0E7D26-6540-4407-AA35-D081FC05F135}">
      <dsp:nvSpPr>
        <dsp:cNvPr id="0" name=""/>
        <dsp:cNvSpPr/>
      </dsp:nvSpPr>
      <dsp:spPr>
        <a:xfrm>
          <a:off x="2634918" y="2923961"/>
          <a:ext cx="5590663" cy="608849"/>
        </a:xfrm>
        <a:prstGeom prst="rect">
          <a:avLst/>
        </a:prstGeom>
        <a:gradFill rotWithShape="1">
          <a:gsLst>
            <a:gs pos="0">
              <a:schemeClr val="accent6">
                <a:tint val="64000"/>
                <a:lumMod val="118000"/>
              </a:schemeClr>
            </a:gs>
            <a:gs pos="100000">
              <a:schemeClr val="accent6">
                <a:tint val="92000"/>
                <a:alpha val="100000"/>
                <a:lumMod val="110000"/>
              </a:schemeClr>
            </a:gs>
          </a:gsLst>
          <a:lin ang="5400000" scaled="0"/>
        </a:gradFill>
        <a:ln w="9525" cap="rnd" cmpd="sng" algn="ctr">
          <a:solidFill>
            <a:schemeClr val="accent6"/>
          </a:solidFill>
          <a:prstDash val="solid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200" b="1" kern="1200" dirty="0">
              <a:solidFill>
                <a:schemeClr val="bg1"/>
              </a:solidFill>
            </a:rPr>
            <a:t>Буџетска резерва </a:t>
          </a:r>
          <a:r>
            <a:rPr lang="sr-Cyrl-RS" sz="1200" kern="1200" dirty="0">
              <a:solidFill>
                <a:schemeClr val="bg1"/>
              </a:solidFill>
            </a:rPr>
            <a:t>представља новац који се користи за непланиране или недовољно планиране сврхе, као и у случају ванредних околности.</a:t>
          </a:r>
          <a:endParaRPr lang="en-US" sz="1200" kern="1200" dirty="0">
            <a:solidFill>
              <a:schemeClr val="bg1"/>
            </a:solidFill>
          </a:endParaRPr>
        </a:p>
      </dsp:txBody>
      <dsp:txXfrm>
        <a:off x="2634918" y="2923961"/>
        <a:ext cx="5590663" cy="608849"/>
      </dsp:txXfrm>
    </dsp:sp>
    <dsp:sp modelId="{320B77C6-F8A0-4CEB-8B55-79E4A1BAF9E9}">
      <dsp:nvSpPr>
        <dsp:cNvPr id="0" name=""/>
        <dsp:cNvSpPr/>
      </dsp:nvSpPr>
      <dsp:spPr>
        <a:xfrm>
          <a:off x="4018" y="3761636"/>
          <a:ext cx="2055390" cy="237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30480" rIns="85344" bIns="3048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200" b="1" kern="1200" dirty="0"/>
            <a:t>Капитални издаци</a:t>
          </a:r>
          <a:endParaRPr lang="en-US" sz="1200" b="1" kern="1200" dirty="0"/>
        </a:p>
      </dsp:txBody>
      <dsp:txXfrm>
        <a:off x="4018" y="3761636"/>
        <a:ext cx="2055390" cy="237600"/>
      </dsp:txXfrm>
    </dsp:sp>
    <dsp:sp modelId="{803A06C6-F698-48F4-A91D-0B2B17EECBA4}">
      <dsp:nvSpPr>
        <dsp:cNvPr id="0" name=""/>
        <dsp:cNvSpPr/>
      </dsp:nvSpPr>
      <dsp:spPr>
        <a:xfrm>
          <a:off x="2059409" y="3576011"/>
          <a:ext cx="411078" cy="608849"/>
        </a:xfrm>
        <a:prstGeom prst="leftBrace">
          <a:avLst>
            <a:gd name="adj1" fmla="val 35000"/>
            <a:gd name="adj2" fmla="val 50000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E0050D-5592-4FFB-BC24-07DF887B3DF2}">
      <dsp:nvSpPr>
        <dsp:cNvPr id="0" name=""/>
        <dsp:cNvSpPr/>
      </dsp:nvSpPr>
      <dsp:spPr>
        <a:xfrm>
          <a:off x="2634918" y="3576011"/>
          <a:ext cx="5590663" cy="608849"/>
        </a:xfrm>
        <a:prstGeom prst="rect">
          <a:avLst/>
        </a:prstGeom>
        <a:gradFill rotWithShape="1">
          <a:gsLst>
            <a:gs pos="0">
              <a:schemeClr val="accent6">
                <a:tint val="64000"/>
                <a:lumMod val="118000"/>
              </a:schemeClr>
            </a:gs>
            <a:gs pos="100000">
              <a:schemeClr val="accent6">
                <a:tint val="92000"/>
                <a:alpha val="100000"/>
                <a:lumMod val="110000"/>
              </a:schemeClr>
            </a:gs>
          </a:gsLst>
          <a:lin ang="5400000" scaled="0"/>
        </a:gradFill>
        <a:ln w="9525" cap="rnd" cmpd="sng" algn="ctr">
          <a:solidFill>
            <a:schemeClr val="accent6"/>
          </a:solidFill>
          <a:prstDash val="solid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200" b="1" kern="1200" dirty="0"/>
            <a:t>Капитални издаци </a:t>
          </a:r>
          <a:r>
            <a:rPr lang="sr-Cyrl-RS" sz="1200" kern="1200" dirty="0"/>
            <a:t>су трошкови за изградњу нових, или инвестиционо одржавање постојећих објеката, набавку опреме, машина земљишта и слично.</a:t>
          </a:r>
          <a:endParaRPr lang="en-US" sz="1200" kern="1200" dirty="0"/>
        </a:p>
      </dsp:txBody>
      <dsp:txXfrm>
        <a:off x="2634918" y="3576011"/>
        <a:ext cx="5590663" cy="60884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0CC65F-A9C8-4DC4-8B65-B7287777E6E0}">
      <dsp:nvSpPr>
        <dsp:cNvPr id="0" name=""/>
        <dsp:cNvSpPr/>
      </dsp:nvSpPr>
      <dsp:spPr>
        <a:xfrm>
          <a:off x="2672081" y="361134"/>
          <a:ext cx="3043839" cy="3043839"/>
        </a:xfrm>
        <a:prstGeom prst="blockArc">
          <a:avLst>
            <a:gd name="adj1" fmla="val 13131993"/>
            <a:gd name="adj2" fmla="val 16474417"/>
            <a:gd name="adj3" fmla="val 3431"/>
          </a:avLst>
        </a:prstGeom>
        <a:solidFill>
          <a:schemeClr val="accent4"/>
        </a:solidFill>
        <a:ln w="28575" cap="rnd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</dsp:sp>
    <dsp:sp modelId="{7C884431-F906-455C-AAF5-4FBEC1E13C27}">
      <dsp:nvSpPr>
        <dsp:cNvPr id="0" name=""/>
        <dsp:cNvSpPr/>
      </dsp:nvSpPr>
      <dsp:spPr>
        <a:xfrm>
          <a:off x="2404798" y="619236"/>
          <a:ext cx="3043839" cy="3043839"/>
        </a:xfrm>
        <a:prstGeom prst="blockArc">
          <a:avLst>
            <a:gd name="adj1" fmla="val 11306161"/>
            <a:gd name="adj2" fmla="val 13988144"/>
            <a:gd name="adj3" fmla="val 3431"/>
          </a:avLst>
        </a:prstGeom>
        <a:solidFill>
          <a:schemeClr val="accent4"/>
        </a:solidFill>
        <a:ln w="28575" cap="rnd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</dsp:sp>
    <dsp:sp modelId="{C0575E5C-DEAA-49FF-9C6A-0DF4C03D040D}">
      <dsp:nvSpPr>
        <dsp:cNvPr id="0" name=""/>
        <dsp:cNvSpPr/>
      </dsp:nvSpPr>
      <dsp:spPr>
        <a:xfrm>
          <a:off x="2411371" y="230496"/>
          <a:ext cx="3043839" cy="3043839"/>
        </a:xfrm>
        <a:prstGeom prst="blockArc">
          <a:avLst>
            <a:gd name="adj1" fmla="val 7865381"/>
            <a:gd name="adj2" fmla="val 10410077"/>
            <a:gd name="adj3" fmla="val 3431"/>
          </a:avLst>
        </a:prstGeom>
        <a:solidFill>
          <a:schemeClr val="accent4"/>
        </a:solidFill>
        <a:ln w="28575" cap="rnd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</dsp:sp>
    <dsp:sp modelId="{84EFD8D8-F116-4363-8F07-0BDD118D8287}">
      <dsp:nvSpPr>
        <dsp:cNvPr id="0" name=""/>
        <dsp:cNvSpPr/>
      </dsp:nvSpPr>
      <dsp:spPr>
        <a:xfrm>
          <a:off x="2554280" y="373210"/>
          <a:ext cx="3043839" cy="3043839"/>
        </a:xfrm>
        <a:prstGeom prst="blockArc">
          <a:avLst>
            <a:gd name="adj1" fmla="val 5740076"/>
            <a:gd name="adj2" fmla="val 8329904"/>
            <a:gd name="adj3" fmla="val 3431"/>
          </a:avLst>
        </a:prstGeom>
        <a:solidFill>
          <a:schemeClr val="accent4"/>
        </a:solidFill>
        <a:ln w="28575" cap="rnd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</dsp:sp>
    <dsp:sp modelId="{1EBC4AA2-7966-4002-8CE2-7479E65C1C79}">
      <dsp:nvSpPr>
        <dsp:cNvPr id="0" name=""/>
        <dsp:cNvSpPr/>
      </dsp:nvSpPr>
      <dsp:spPr>
        <a:xfrm>
          <a:off x="2827612" y="426383"/>
          <a:ext cx="3043839" cy="3043839"/>
        </a:xfrm>
        <a:prstGeom prst="blockArc">
          <a:avLst>
            <a:gd name="adj1" fmla="val 2720614"/>
            <a:gd name="adj2" fmla="val 6380965"/>
            <a:gd name="adj3" fmla="val 3431"/>
          </a:avLst>
        </a:prstGeom>
        <a:solidFill>
          <a:schemeClr val="accent4"/>
        </a:solidFill>
        <a:ln w="28575" cap="rnd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</dsp:sp>
    <dsp:sp modelId="{19B05264-FBF1-4254-AA6E-8DA1048C9EC5}">
      <dsp:nvSpPr>
        <dsp:cNvPr id="0" name=""/>
        <dsp:cNvSpPr/>
      </dsp:nvSpPr>
      <dsp:spPr>
        <a:xfrm>
          <a:off x="3237642" y="139044"/>
          <a:ext cx="3043839" cy="3043839"/>
        </a:xfrm>
        <a:prstGeom prst="blockArc">
          <a:avLst>
            <a:gd name="adj1" fmla="val 548090"/>
            <a:gd name="adj2" fmla="val 3876761"/>
            <a:gd name="adj3" fmla="val 3431"/>
          </a:avLst>
        </a:prstGeom>
        <a:solidFill>
          <a:schemeClr val="accent4"/>
        </a:solidFill>
        <a:ln w="28575" cap="rnd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</dsp:sp>
    <dsp:sp modelId="{5D42F3FF-3AAD-4819-B004-ADDCB69227EB}">
      <dsp:nvSpPr>
        <dsp:cNvPr id="0" name=""/>
        <dsp:cNvSpPr/>
      </dsp:nvSpPr>
      <dsp:spPr>
        <a:xfrm>
          <a:off x="3207848" y="113609"/>
          <a:ext cx="3043839" cy="3043839"/>
        </a:xfrm>
        <a:prstGeom prst="blockArc">
          <a:avLst>
            <a:gd name="adj1" fmla="val 18753168"/>
            <a:gd name="adj2" fmla="val 455858"/>
            <a:gd name="adj3" fmla="val 3431"/>
          </a:avLst>
        </a:prstGeom>
        <a:solidFill>
          <a:schemeClr val="accent4"/>
        </a:solidFill>
        <a:ln w="28575" cap="rnd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</dsp:sp>
    <dsp:sp modelId="{44C62812-7B8C-4DB2-9C0D-14651D9AFC46}">
      <dsp:nvSpPr>
        <dsp:cNvPr id="0" name=""/>
        <dsp:cNvSpPr/>
      </dsp:nvSpPr>
      <dsp:spPr>
        <a:xfrm>
          <a:off x="3333572" y="264164"/>
          <a:ext cx="3043839" cy="3043839"/>
        </a:xfrm>
        <a:prstGeom prst="blockArc">
          <a:avLst>
            <a:gd name="adj1" fmla="val 14924812"/>
            <a:gd name="adj2" fmla="val 18447712"/>
            <a:gd name="adj3" fmla="val 3431"/>
          </a:avLst>
        </a:prstGeom>
        <a:solidFill>
          <a:schemeClr val="accent4"/>
        </a:solidFill>
        <a:ln w="28575" cap="rnd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</dsp:sp>
    <dsp:sp modelId="{E59436B1-B652-4794-B4F4-4850647DACEB}">
      <dsp:nvSpPr>
        <dsp:cNvPr id="0" name=""/>
        <dsp:cNvSpPr/>
      </dsp:nvSpPr>
      <dsp:spPr>
        <a:xfrm>
          <a:off x="3516934" y="1142742"/>
          <a:ext cx="1604246" cy="1398545"/>
        </a:xfrm>
        <a:prstGeom prst="ellipse">
          <a:avLst/>
        </a:prstGeom>
        <a:solidFill>
          <a:schemeClr val="accent4"/>
        </a:solidFill>
        <a:ln w="28575" cap="rnd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200" b="1" kern="1200" dirty="0">
              <a:solidFill>
                <a:schemeClr val="tx1"/>
              </a:solidFill>
            </a:rPr>
            <a:t>Укупни расходи и издаци </a:t>
          </a:r>
          <a:r>
            <a:rPr lang="sr-Cyrl-RS" sz="1200" b="1" kern="1200" dirty="0" smtClean="0">
              <a:solidFill>
                <a:schemeClr val="tx1"/>
              </a:solidFill>
            </a:rPr>
            <a:t>176,750,714.00</a:t>
          </a:r>
          <a:endParaRPr lang="en-US" sz="1200" b="1" kern="1200" dirty="0">
            <a:solidFill>
              <a:schemeClr val="tx1"/>
            </a:solidFill>
          </a:endParaRPr>
        </a:p>
      </dsp:txBody>
      <dsp:txXfrm>
        <a:off x="3751870" y="1347554"/>
        <a:ext cx="1134374" cy="988921"/>
      </dsp:txXfrm>
    </dsp:sp>
    <dsp:sp modelId="{73F305AC-CFDC-45B1-8AB8-6FABD1C99179}">
      <dsp:nvSpPr>
        <dsp:cNvPr id="0" name=""/>
        <dsp:cNvSpPr/>
      </dsp:nvSpPr>
      <dsp:spPr>
        <a:xfrm>
          <a:off x="3590209" y="-87690"/>
          <a:ext cx="1446135" cy="959392"/>
        </a:xfrm>
        <a:prstGeom prst="ellipse">
          <a:avLst/>
        </a:prstGeom>
        <a:solidFill>
          <a:schemeClr val="accent4"/>
        </a:solidFill>
        <a:ln w="28575" cap="rnd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</a:rPr>
            <a:t>Коришћење </a:t>
          </a:r>
          <a:r>
            <a:rPr lang="ru-RU" sz="1200" b="1" kern="1200" dirty="0">
              <a:solidFill>
                <a:schemeClr val="tx1"/>
              </a:solidFill>
            </a:rPr>
            <a:t>роба и услуга </a:t>
          </a:r>
          <a:r>
            <a:rPr lang="ru-RU" sz="1200" b="1" kern="1200" dirty="0" smtClean="0">
              <a:solidFill>
                <a:schemeClr val="tx1"/>
              </a:solidFill>
            </a:rPr>
            <a:t>78</a:t>
          </a:r>
          <a:r>
            <a:rPr lang="sr-Cyrl-RS" sz="1200" b="1" kern="1200" dirty="0" smtClean="0">
              <a:solidFill>
                <a:schemeClr val="tx1"/>
              </a:solidFill>
            </a:rPr>
            <a:t>,294,000.00</a:t>
          </a:r>
          <a:endParaRPr lang="en-US" sz="1200" b="1" kern="1200" dirty="0">
            <a:solidFill>
              <a:schemeClr val="tx1"/>
            </a:solidFill>
          </a:endParaRPr>
        </a:p>
      </dsp:txBody>
      <dsp:txXfrm>
        <a:off x="3801991" y="52810"/>
        <a:ext cx="1022571" cy="678392"/>
      </dsp:txXfrm>
    </dsp:sp>
    <dsp:sp modelId="{A14630AA-C1BD-4A7E-B665-0A7C9B6C19C9}">
      <dsp:nvSpPr>
        <dsp:cNvPr id="0" name=""/>
        <dsp:cNvSpPr/>
      </dsp:nvSpPr>
      <dsp:spPr>
        <a:xfrm>
          <a:off x="5072527" y="57690"/>
          <a:ext cx="1385533" cy="1082162"/>
        </a:xfrm>
        <a:prstGeom prst="ellipse">
          <a:avLst/>
        </a:prstGeom>
        <a:solidFill>
          <a:schemeClr val="accent4"/>
        </a:solidFill>
        <a:ln w="28575" cap="rnd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100" b="1" kern="1200" dirty="0">
              <a:solidFill>
                <a:schemeClr val="tx1"/>
              </a:solidFill>
            </a:rPr>
            <a:t>Дотације и трансфери </a:t>
          </a:r>
          <a:r>
            <a:rPr lang="sr-Cyrl-RS" sz="1100" b="1" kern="1200" dirty="0" smtClean="0">
              <a:solidFill>
                <a:schemeClr val="tx1"/>
              </a:solidFill>
            </a:rPr>
            <a:t>13,800,000.00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100" b="1" kern="1200" dirty="0" smtClean="0">
              <a:solidFill>
                <a:schemeClr val="tx1"/>
              </a:solidFill>
            </a:rPr>
            <a:t>динара</a:t>
          </a:r>
          <a:endParaRPr lang="en-US" sz="1100" b="1" kern="1200" dirty="0">
            <a:solidFill>
              <a:schemeClr val="tx1"/>
            </a:solidFill>
          </a:endParaRPr>
        </a:p>
      </dsp:txBody>
      <dsp:txXfrm>
        <a:off x="5275434" y="216169"/>
        <a:ext cx="979719" cy="765204"/>
      </dsp:txXfrm>
    </dsp:sp>
    <dsp:sp modelId="{E43F7264-94BE-4E7E-8A98-A0D70BB3AF06}">
      <dsp:nvSpPr>
        <dsp:cNvPr id="0" name=""/>
        <dsp:cNvSpPr/>
      </dsp:nvSpPr>
      <dsp:spPr>
        <a:xfrm>
          <a:off x="5498119" y="1295128"/>
          <a:ext cx="1476566" cy="1206615"/>
        </a:xfrm>
        <a:prstGeom prst="ellipse">
          <a:avLst/>
        </a:prstGeom>
        <a:solidFill>
          <a:schemeClr val="accent4"/>
        </a:solidFill>
        <a:ln w="28575" cap="rnd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050" b="1" kern="1200" dirty="0" smtClean="0">
              <a:solidFill>
                <a:schemeClr val="tx1"/>
              </a:solidFill>
            </a:rPr>
            <a:t>Расходи за запослене 67,136,714.00</a:t>
          </a:r>
          <a:r>
            <a:rPr lang="sr-Latn-RS" sz="1050" b="1" kern="1200" dirty="0" smtClean="0">
              <a:solidFill>
                <a:schemeClr val="tx1"/>
              </a:solidFill>
            </a:rPr>
            <a:t> </a:t>
          </a:r>
          <a:r>
            <a:rPr lang="sr-Cyrl-RS" sz="1050" b="1" kern="1200" dirty="0" smtClean="0">
              <a:solidFill>
                <a:schemeClr val="tx1"/>
              </a:solidFill>
            </a:rPr>
            <a:t>динара</a:t>
          </a:r>
          <a:endParaRPr lang="en-US" sz="1050" b="1" kern="1200" dirty="0">
            <a:solidFill>
              <a:schemeClr val="tx1"/>
            </a:solidFill>
          </a:endParaRPr>
        </a:p>
      </dsp:txBody>
      <dsp:txXfrm>
        <a:off x="5714357" y="1471833"/>
        <a:ext cx="1044090" cy="853205"/>
      </dsp:txXfrm>
    </dsp:sp>
    <dsp:sp modelId="{115526CD-270E-4C52-A164-15F2B6F9FE39}">
      <dsp:nvSpPr>
        <dsp:cNvPr id="0" name=""/>
        <dsp:cNvSpPr/>
      </dsp:nvSpPr>
      <dsp:spPr>
        <a:xfrm>
          <a:off x="4812323" y="2590535"/>
          <a:ext cx="1177090" cy="843578"/>
        </a:xfrm>
        <a:prstGeom prst="ellipse">
          <a:avLst/>
        </a:prstGeom>
        <a:solidFill>
          <a:schemeClr val="accent4"/>
        </a:solidFill>
        <a:ln w="28575" cap="rnd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200" b="1" kern="1200" dirty="0" smtClean="0">
              <a:solidFill>
                <a:schemeClr val="tx1"/>
              </a:solidFill>
            </a:rPr>
            <a:t>Отплата камата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200" b="1" kern="1200" dirty="0" smtClean="0">
              <a:solidFill>
                <a:schemeClr val="tx1"/>
              </a:solidFill>
            </a:rPr>
            <a:t>200,000.00</a:t>
          </a:r>
          <a:endParaRPr lang="en-US" sz="1200" b="1" kern="1200" dirty="0">
            <a:solidFill>
              <a:schemeClr val="tx1"/>
            </a:solidFill>
          </a:endParaRPr>
        </a:p>
      </dsp:txBody>
      <dsp:txXfrm>
        <a:off x="4984704" y="2714074"/>
        <a:ext cx="832328" cy="596500"/>
      </dsp:txXfrm>
    </dsp:sp>
    <dsp:sp modelId="{D19ADD6D-9F0A-4766-B637-BB2D5495A9BB}">
      <dsp:nvSpPr>
        <dsp:cNvPr id="0" name=""/>
        <dsp:cNvSpPr/>
      </dsp:nvSpPr>
      <dsp:spPr>
        <a:xfrm>
          <a:off x="3301867" y="2961839"/>
          <a:ext cx="1253204" cy="843578"/>
        </a:xfrm>
        <a:prstGeom prst="ellipse">
          <a:avLst/>
        </a:prstGeom>
        <a:solidFill>
          <a:schemeClr val="accent4"/>
        </a:solidFill>
        <a:ln w="28575" cap="rnd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050" b="1" kern="1200" dirty="0">
              <a:solidFill>
                <a:schemeClr val="tx1"/>
              </a:solidFill>
            </a:rPr>
            <a:t>Остали расходи </a:t>
          </a:r>
          <a:r>
            <a:rPr lang="sr-Cyrl-RS" sz="1050" b="1" kern="1200" dirty="0" smtClean="0">
              <a:solidFill>
                <a:schemeClr val="tx1"/>
              </a:solidFill>
            </a:rPr>
            <a:t>8,610,</a:t>
          </a:r>
          <a:r>
            <a:rPr lang="en-US" sz="1050" b="1" kern="1200" dirty="0" smtClean="0">
              <a:solidFill>
                <a:schemeClr val="tx1"/>
              </a:solidFill>
            </a:rPr>
            <a:t>000.00</a:t>
          </a:r>
          <a:r>
            <a:rPr lang="sr-Cyrl-RS" sz="1050" b="1" kern="1200" dirty="0" smtClean="0">
              <a:solidFill>
                <a:schemeClr val="tx1"/>
              </a:solidFill>
            </a:rPr>
            <a:t> </a:t>
          </a:r>
          <a:r>
            <a:rPr lang="sr-Cyrl-RS" sz="1050" b="1" kern="1200" dirty="0">
              <a:solidFill>
                <a:schemeClr val="tx1"/>
              </a:solidFill>
            </a:rPr>
            <a:t>динара</a:t>
          </a:r>
          <a:endParaRPr lang="en-US" sz="1050" b="1" kern="1200" dirty="0">
            <a:solidFill>
              <a:schemeClr val="tx1"/>
            </a:solidFill>
          </a:endParaRPr>
        </a:p>
      </dsp:txBody>
      <dsp:txXfrm>
        <a:off x="3485394" y="3085378"/>
        <a:ext cx="886150" cy="596500"/>
      </dsp:txXfrm>
    </dsp:sp>
    <dsp:sp modelId="{4F05B281-B6DB-45BB-A427-1BF92AADC139}">
      <dsp:nvSpPr>
        <dsp:cNvPr id="0" name=""/>
        <dsp:cNvSpPr/>
      </dsp:nvSpPr>
      <dsp:spPr>
        <a:xfrm>
          <a:off x="2394290" y="2424711"/>
          <a:ext cx="1111788" cy="910141"/>
        </a:xfrm>
        <a:prstGeom prst="ellipse">
          <a:avLst/>
        </a:prstGeom>
        <a:solidFill>
          <a:schemeClr val="accent4"/>
        </a:solidFill>
        <a:ln w="28575" cap="rnd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000" b="1" kern="1200" dirty="0">
              <a:solidFill>
                <a:schemeClr val="tx1"/>
              </a:solidFill>
            </a:rPr>
            <a:t>Средства резерве </a:t>
          </a:r>
          <a:r>
            <a:rPr lang="sr-Cyrl-RS" sz="1000" b="1" kern="1200" dirty="0" smtClean="0">
              <a:solidFill>
                <a:schemeClr val="tx1"/>
              </a:solidFill>
            </a:rPr>
            <a:t>4,700,000.00</a:t>
          </a:r>
          <a:endParaRPr lang="en-US" sz="1000" b="1" kern="1200" dirty="0">
            <a:solidFill>
              <a:schemeClr val="tx1"/>
            </a:solidFill>
          </a:endParaRPr>
        </a:p>
      </dsp:txBody>
      <dsp:txXfrm>
        <a:off x="2557108" y="2557998"/>
        <a:ext cx="786152" cy="643567"/>
      </dsp:txXfrm>
    </dsp:sp>
    <dsp:sp modelId="{2D6C03BD-4023-431E-84F6-C080A9961C8A}">
      <dsp:nvSpPr>
        <dsp:cNvPr id="0" name=""/>
        <dsp:cNvSpPr/>
      </dsp:nvSpPr>
      <dsp:spPr>
        <a:xfrm>
          <a:off x="1840520" y="1329096"/>
          <a:ext cx="1213142" cy="1185234"/>
        </a:xfrm>
        <a:prstGeom prst="ellipse">
          <a:avLst/>
        </a:prstGeom>
        <a:solidFill>
          <a:schemeClr val="accent4"/>
        </a:solidFill>
        <a:ln w="28575" cap="rnd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000" b="1" kern="1200" dirty="0" smtClean="0">
              <a:solidFill>
                <a:schemeClr val="tx1"/>
              </a:solidFill>
            </a:rPr>
            <a:t>Основна средства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000" b="1" kern="1200" dirty="0" smtClean="0">
              <a:solidFill>
                <a:schemeClr val="tx1"/>
              </a:solidFill>
            </a:rPr>
            <a:t>2,500,000.00</a:t>
          </a:r>
          <a:endParaRPr lang="en-US" sz="1000" b="1" kern="1200" dirty="0">
            <a:solidFill>
              <a:schemeClr val="tx1"/>
            </a:solidFill>
          </a:endParaRPr>
        </a:p>
      </dsp:txBody>
      <dsp:txXfrm>
        <a:off x="2018181" y="1502670"/>
        <a:ext cx="857820" cy="838086"/>
      </dsp:txXfrm>
    </dsp:sp>
    <dsp:sp modelId="{A97F11E6-0D4D-4CBF-919B-2FAFCEB77E0E}">
      <dsp:nvSpPr>
        <dsp:cNvPr id="0" name=""/>
        <dsp:cNvSpPr/>
      </dsp:nvSpPr>
      <dsp:spPr>
        <a:xfrm>
          <a:off x="2450119" y="380732"/>
          <a:ext cx="1158458" cy="1127374"/>
        </a:xfrm>
        <a:prstGeom prst="ellipse">
          <a:avLst/>
        </a:prstGeom>
        <a:solidFill>
          <a:schemeClr val="accent4"/>
        </a:solidFill>
        <a:ln w="28575" cap="rnd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000" b="1" kern="1200" dirty="0" smtClean="0">
              <a:solidFill>
                <a:schemeClr val="tx1"/>
              </a:solidFill>
            </a:rPr>
            <a:t>Социјална заштита</a:t>
          </a:r>
          <a:r>
            <a:rPr lang="sr-Latn-RS" sz="1000" b="1" kern="1200" dirty="0" smtClean="0">
              <a:solidFill>
                <a:schemeClr val="tx1"/>
              </a:solidFill>
            </a:rPr>
            <a:t> </a:t>
          </a:r>
          <a:r>
            <a:rPr lang="sr-Cyrl-RS" sz="1000" b="1" kern="1200" dirty="0" smtClean="0">
              <a:solidFill>
                <a:schemeClr val="tx1"/>
              </a:solidFill>
            </a:rPr>
            <a:t>1,510,000.00</a:t>
          </a:r>
          <a:endParaRPr lang="en-US" sz="1000" kern="1200" dirty="0">
            <a:solidFill>
              <a:schemeClr val="tx1"/>
            </a:solidFill>
          </a:endParaRPr>
        </a:p>
      </dsp:txBody>
      <dsp:txXfrm>
        <a:off x="2619771" y="545832"/>
        <a:ext cx="819154" cy="7971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200638-5DF4-4430-A5FC-8138B5BDD0B3}" type="datetimeFigureOut">
              <a:rPr lang="en-US" smtClean="0"/>
              <a:pPr/>
              <a:t>17.11.2022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CEC979-1A5F-46ED-8288-2BF6E691AD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8908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43283B-6AD6-429E-9A6B-CD6015251173}" type="datetimeFigureOut">
              <a:rPr lang="en-US" smtClean="0"/>
              <a:pPr/>
              <a:t>17.11.2022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DD3E29-5E3C-4E2A-B6D2-72A9CD53AB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7705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888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0967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3636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766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87EF8-07F1-4132-9D28-E3E3FCCC23B1}" type="datetime1">
              <a:rPr lang="en-US" smtClean="0"/>
              <a:pPr/>
              <a:t>17.11.2022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216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49EEE-4F84-4052-B363-C737F6A14016}" type="datetime1">
              <a:rPr lang="en-US" smtClean="0"/>
              <a:pPr/>
              <a:t>17.11.2022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587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20370-F757-4CDD-B7F0-D08A120BC05A}" type="datetime1">
              <a:rPr lang="en-US" smtClean="0"/>
              <a:pPr/>
              <a:t>17.11.2022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0485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496EC-4D37-4B83-A4A3-1B59CDA3ECBF}" type="datetime1">
              <a:rPr lang="en-US" smtClean="0"/>
              <a:pPr/>
              <a:t>17.11.2022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5404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496EC-4D37-4B83-A4A3-1B59CDA3ECBF}" type="datetime1">
              <a:rPr lang="en-US" smtClean="0"/>
              <a:pPr/>
              <a:t>17.11.2022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1000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085851"/>
            <a:ext cx="6620968" cy="2497186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3583035"/>
            <a:ext cx="6620968" cy="646065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87EF8-07F1-4132-9D28-E3E3FCCC23B1}" type="datetime1">
              <a:rPr lang="en-US" smtClean="0"/>
              <a:pPr/>
              <a:t>17.11.2022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3000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78895-3498-4D33-B7FC-B54F27028AE1}" type="datetime1">
              <a:rPr lang="en-US" smtClean="0"/>
              <a:pPr/>
              <a:t>17.11.2022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7503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4" y="2146301"/>
            <a:ext cx="6620967" cy="1436735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3583036"/>
            <a:ext cx="6620968" cy="6453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E79DB-ED39-4329-92C5-F5019745971C}" type="datetime1">
              <a:rPr lang="en-US" smtClean="0"/>
              <a:pPr/>
              <a:t>17.11.2022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371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1" y="1545433"/>
            <a:ext cx="3298113" cy="314682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6" y="1542070"/>
            <a:ext cx="3298115" cy="315018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3F819-929A-4FD7-A544-D4CCA8B66912}" type="datetime1">
              <a:rPr lang="en-US" smtClean="0"/>
              <a:pPr/>
              <a:t>17.11.2022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2896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428750"/>
            <a:ext cx="3298112" cy="432197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1" y="1885950"/>
            <a:ext cx="3298113" cy="280630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7" y="1428750"/>
            <a:ext cx="3298113" cy="432197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7" y="1885950"/>
            <a:ext cx="3298113" cy="280630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64A61-12DB-4731-919F-1A852C2C9915}" type="datetime1">
              <a:rPr lang="en-US" smtClean="0"/>
              <a:pPr/>
              <a:t>17.11.2022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5301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F04FF-B6FF-4841-86BA-8CA90B73CA57}" type="datetime1">
              <a:rPr lang="en-US" smtClean="0"/>
              <a:pPr/>
              <a:t>17.11.2022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217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78895-3498-4D33-B7FC-B54F27028AE1}" type="datetime1">
              <a:rPr lang="en-US" smtClean="0"/>
              <a:pPr/>
              <a:t>17.11.2022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1744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211A5-A3A8-4BB4-99CF-D7D00093951F}" type="datetime1">
              <a:rPr lang="en-US" smtClean="0"/>
              <a:pPr/>
              <a:t>17.11.2022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5349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085850"/>
            <a:ext cx="2551462" cy="108585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8" y="1085850"/>
            <a:ext cx="3898013" cy="3429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2346961"/>
            <a:ext cx="2551462" cy="21716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A6CDD-F840-42B5-8D8B-324DC27B5908}" type="datetime1">
              <a:rPr lang="en-US" smtClean="0"/>
              <a:pPr/>
              <a:t>17.11.2022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1133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390644"/>
            <a:ext cx="3820674" cy="1181106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8" y="857250"/>
            <a:ext cx="2400925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2743200"/>
            <a:ext cx="3814728" cy="10287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EFDB-907E-4C9B-961F-C8E7D4ED2114}" type="datetime1">
              <a:rPr lang="en-US" smtClean="0"/>
              <a:pPr/>
              <a:t>17.11.2022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3887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4" y="3600440"/>
            <a:ext cx="6620967" cy="4250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514350"/>
            <a:ext cx="6620968" cy="27305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4025494"/>
            <a:ext cx="6620966" cy="37028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77A51-6661-464F-AF3F-5F9E5897B61D}" type="datetime1">
              <a:rPr lang="en-US" smtClean="0"/>
              <a:pPr/>
              <a:t>17.11.2022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168266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085850"/>
            <a:ext cx="6620968" cy="14859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2743200"/>
            <a:ext cx="6620968" cy="177165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77A51-6661-464F-AF3F-5F9E5897B61D}" type="datetime1">
              <a:rPr lang="en-US" smtClean="0"/>
              <a:pPr/>
              <a:t>17.11.2022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362486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10" y="1085850"/>
            <a:ext cx="6001049" cy="1742531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8" y="2828380"/>
            <a:ext cx="5461159" cy="256631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262993"/>
            <a:ext cx="6620968" cy="12573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77A51-6661-464F-AF3F-5F9E5897B61D}" type="datetime1">
              <a:rPr lang="en-US" smtClean="0"/>
              <a:pPr/>
              <a:t>17.11.2022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73898" y="728440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1" y="1960340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01178034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2343151"/>
            <a:ext cx="6620969" cy="1239885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3583036"/>
            <a:ext cx="6620968" cy="6453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77A51-6661-464F-AF3F-5F9E5897B61D}" type="datetime1">
              <a:rPr lang="en-US" smtClean="0"/>
              <a:pPr/>
              <a:t>17.11.2022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333659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5" y="1485900"/>
            <a:ext cx="2210725" cy="432197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000250"/>
            <a:ext cx="2196084" cy="269200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485900"/>
            <a:ext cx="2202754" cy="432197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7" y="2000250"/>
            <a:ext cx="2210671" cy="269200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485900"/>
            <a:ext cx="2199658" cy="432197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000250"/>
            <a:ext cx="2199658" cy="269200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1600200"/>
            <a:ext cx="0" cy="29718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1600200"/>
            <a:ext cx="0" cy="297516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77A51-6661-464F-AF3F-5F9E5897B61D}" type="datetime1">
              <a:rPr lang="en-US" smtClean="0"/>
              <a:pPr/>
              <a:t>17.11.2022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897942"/>
      </p:ext>
    </p:extLst>
  </p:cSld>
  <p:clrMapOvr>
    <a:masterClrMapping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3188212"/>
            <a:ext cx="2205612" cy="432197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1657350"/>
            <a:ext cx="2205612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3620409"/>
            <a:ext cx="2205612" cy="49439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3188212"/>
            <a:ext cx="2198466" cy="432197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1657350"/>
            <a:ext cx="2198466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3620409"/>
            <a:ext cx="2201378" cy="49439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3188212"/>
            <a:ext cx="2199658" cy="432197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1657350"/>
            <a:ext cx="2199658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5" y="3620407"/>
            <a:ext cx="2202571" cy="49439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1600200"/>
            <a:ext cx="0" cy="29718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1600200"/>
            <a:ext cx="0" cy="297516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77A51-6661-464F-AF3F-5F9E5897B61D}" type="datetime1">
              <a:rPr lang="en-US" smtClean="0"/>
              <a:pPr/>
              <a:t>17.11.2022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914535"/>
      </p:ext>
    </p:extLst>
  </p:cSld>
  <p:clrMapOvr>
    <a:masterClrMapping/>
  </p:clrMapOvr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49EEE-4F84-4052-B363-C737F6A14016}" type="datetime1">
              <a:rPr lang="en-US" smtClean="0"/>
              <a:pPr/>
              <a:t>17.11.2022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170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E79DB-ED39-4329-92C5-F5019745971C}" type="datetime1">
              <a:rPr lang="en-US" smtClean="0"/>
              <a:pPr/>
              <a:t>17.11.2022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5588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3" y="322661"/>
            <a:ext cx="1314793" cy="4369594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579904"/>
            <a:ext cx="5568812" cy="411235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20370-F757-4CDD-B7F0-D08A120BC05A}" type="datetime1">
              <a:rPr lang="en-US" smtClean="0"/>
              <a:pPr/>
              <a:t>17.11.2022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6828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496EC-4D37-4B83-A4A3-1B59CDA3ECBF}" type="datetime1">
              <a:rPr lang="en-US" smtClean="0"/>
              <a:pPr/>
              <a:t>17.11.2022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579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3F819-929A-4FD7-A544-D4CCA8B66912}" type="datetime1">
              <a:rPr lang="en-US" smtClean="0"/>
              <a:pPr/>
              <a:t>17.11.2022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74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64A61-12DB-4731-919F-1A852C2C9915}" type="datetime1">
              <a:rPr lang="en-US" smtClean="0"/>
              <a:pPr/>
              <a:t>17.11.2022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548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F04FF-B6FF-4841-86BA-8CA90B73CA57}" type="datetime1">
              <a:rPr lang="en-US" smtClean="0"/>
              <a:pPr/>
              <a:t>17.11.2022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489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211A5-A3A8-4BB4-99CF-D7D00093951F}" type="datetime1">
              <a:rPr lang="en-US" smtClean="0"/>
              <a:pPr/>
              <a:t>17.11.2022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434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A6CDD-F840-42B5-8D8B-324DC27B5908}" type="datetime1">
              <a:rPr lang="en-US" smtClean="0"/>
              <a:pPr/>
              <a:t>17.11.2022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943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EFDB-907E-4C9B-961F-C8E7D4ED2114}" type="datetime1">
              <a:rPr lang="en-US" smtClean="0"/>
              <a:pPr/>
              <a:t>17.11.2022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42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177A51-6661-464F-AF3F-5F9E5897B61D}" type="datetime1">
              <a:rPr lang="en-US" smtClean="0"/>
              <a:pPr/>
              <a:t>17.11.2022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FB0A07-249F-4345-993B-6AB4700608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81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4136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257300"/>
            <a:ext cx="2819400" cy="211455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342900"/>
            <a:ext cx="1600200" cy="120015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4572000"/>
            <a:ext cx="990600" cy="74295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000250"/>
            <a:ext cx="4191000" cy="314325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171700"/>
            <a:ext cx="2362200" cy="177165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8245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339538"/>
            <a:ext cx="7055380" cy="10503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539694"/>
            <a:ext cx="6711654" cy="31466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618815" y="1342996"/>
            <a:ext cx="74294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6177A51-6661-464F-AF3F-5F9E5897B61D}" type="datetime1">
              <a:rPr lang="en-US" smtClean="0"/>
              <a:pPr/>
              <a:t>17.11.2022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715810" y="2418946"/>
            <a:ext cx="2894846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2" y="221803"/>
            <a:ext cx="628813" cy="5757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FB0A07-249F-4345-993B-6AB4700608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9601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52" r:id="rId1"/>
    <p:sldLayoutId id="2147484253" r:id="rId2"/>
    <p:sldLayoutId id="2147484254" r:id="rId3"/>
    <p:sldLayoutId id="2147484255" r:id="rId4"/>
    <p:sldLayoutId id="2147484256" r:id="rId5"/>
    <p:sldLayoutId id="2147484257" r:id="rId6"/>
    <p:sldLayoutId id="2147484258" r:id="rId7"/>
    <p:sldLayoutId id="2147484259" r:id="rId8"/>
    <p:sldLayoutId id="2147484260" r:id="rId9"/>
    <p:sldLayoutId id="2147484261" r:id="rId10"/>
    <p:sldLayoutId id="2147484262" r:id="rId11"/>
    <p:sldLayoutId id="2147484263" r:id="rId12"/>
    <p:sldLayoutId id="2147484264" r:id="rId13"/>
    <p:sldLayoutId id="2147484265" r:id="rId14"/>
    <p:sldLayoutId id="2147484266" r:id="rId15"/>
    <p:sldLayoutId id="2147484267" r:id="rId16"/>
    <p:sldLayoutId id="2147484268" r:id="rId17"/>
    <p:sldLayoutId id="2147484269" r:id="rId18"/>
  </p:sldLayoutIdLst>
  <p:hf hdr="0" ftr="0" dt="0"/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openclipart.org/detail/171507/money-pot-by-gnokii-171507" TargetMode="External"/><Relationship Id="rId3" Type="http://schemas.openxmlformats.org/officeDocument/2006/relationships/diagramLayout" Target="../diagrams/layout2.xml"/><Relationship Id="rId7" Type="http://schemas.openxmlformats.org/officeDocument/2006/relationships/image" Target="../media/image9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mailto:info@gocrvenikrst.rs" TargetMode="Externa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460" y="895350"/>
            <a:ext cx="7851648" cy="1371600"/>
          </a:xfrm>
        </p:spPr>
        <p:txBody>
          <a:bodyPr>
            <a:noAutofit/>
          </a:bodyPr>
          <a:lstStyle/>
          <a:p>
            <a:r>
              <a:rPr lang="sr-Cyrl-RS" sz="5400" dirty="0" smtClean="0">
                <a:solidFill>
                  <a:srgbClr val="FF0000"/>
                </a:solidFill>
              </a:rPr>
              <a:t>ГРАДСКА</a:t>
            </a:r>
            <a:r>
              <a:rPr lang="en-GB" sz="5400" dirty="0" smtClean="0">
                <a:solidFill>
                  <a:srgbClr val="FF0000"/>
                </a:solidFill>
              </a:rPr>
              <a:t> </a:t>
            </a:r>
            <a:r>
              <a:rPr lang="sr-Cyrl-RS" sz="5400" dirty="0" smtClean="0">
                <a:solidFill>
                  <a:srgbClr val="FF0000"/>
                </a:solidFill>
              </a:rPr>
              <a:t>ОПШТИНА ЦРВЕНИ КРСТ</a:t>
            </a:r>
            <a:r>
              <a:rPr lang="en-US" sz="5400" dirty="0" smtClean="0">
                <a:solidFill>
                  <a:srgbClr val="0070C0"/>
                </a:solidFill>
              </a:rPr>
              <a:t> </a:t>
            </a:r>
            <a:endParaRPr lang="en-US" sz="5400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724150"/>
            <a:ext cx="7854696" cy="1143000"/>
          </a:xfrm>
        </p:spPr>
        <p:txBody>
          <a:bodyPr>
            <a:normAutofit/>
          </a:bodyPr>
          <a:lstStyle/>
          <a:p>
            <a:r>
              <a:rPr lang="en-GB" sz="2400" dirty="0" smtClean="0"/>
              <a:t>          </a:t>
            </a:r>
            <a:r>
              <a:rPr lang="sr-Cyrl-RS" sz="2400" dirty="0" smtClean="0"/>
              <a:t>ГРАЂАНСКИ </a:t>
            </a:r>
            <a:r>
              <a:rPr lang="sr-Cyrl-RS" sz="2400" dirty="0"/>
              <a:t>ВОДИЧ КРОЗ </a:t>
            </a:r>
            <a:r>
              <a:rPr lang="sr-Cyrl-RS" sz="2400" dirty="0" smtClean="0"/>
              <a:t>НАЦРТ ОДЛУКЕ</a:t>
            </a:r>
            <a:endParaRPr lang="en-GB" sz="2400" dirty="0" smtClean="0"/>
          </a:p>
          <a:p>
            <a:r>
              <a:rPr lang="sr-Cyrl-RS" sz="2400" dirty="0" smtClean="0"/>
              <a:t> </a:t>
            </a:r>
            <a:r>
              <a:rPr lang="en-GB" sz="2400" dirty="0" smtClean="0"/>
              <a:t>                       </a:t>
            </a:r>
            <a:r>
              <a:rPr lang="sr-Cyrl-RS" sz="2400" dirty="0" smtClean="0"/>
              <a:t>О</a:t>
            </a:r>
            <a:r>
              <a:rPr lang="en-GB" sz="2400" dirty="0" smtClean="0"/>
              <a:t>   </a:t>
            </a:r>
            <a:r>
              <a:rPr lang="sr-Cyrl-RS" sz="2400" dirty="0" smtClean="0"/>
              <a:t>БУЏЕТУ </a:t>
            </a:r>
            <a:r>
              <a:rPr lang="sr-Cyrl-RS" sz="2400" dirty="0"/>
              <a:t>за </a:t>
            </a:r>
            <a:r>
              <a:rPr lang="sr-Cyrl-RS" sz="2400" dirty="0" smtClean="0"/>
              <a:t>20</a:t>
            </a:r>
            <a:r>
              <a:rPr lang="en-GB" sz="2400" dirty="0" smtClean="0"/>
              <a:t>2</a:t>
            </a:r>
            <a:r>
              <a:rPr lang="en-GB" sz="2400" dirty="0"/>
              <a:t>3</a:t>
            </a:r>
            <a:r>
              <a:rPr lang="en-GB" sz="2400" dirty="0" smtClean="0"/>
              <a:t>.</a:t>
            </a:r>
            <a:r>
              <a:rPr lang="sr-Cyrl-RS" sz="2400" dirty="0" smtClean="0"/>
              <a:t> ГОДИНУ</a:t>
            </a:r>
            <a:endParaRPr lang="en-GB" sz="2400" dirty="0" smtClean="0"/>
          </a:p>
          <a:p>
            <a:endParaRPr lang="sr-Cyrl-RS" sz="2400" dirty="0"/>
          </a:p>
          <a:p>
            <a:endParaRPr lang="sr-Cyrl-RS" dirty="0" smtClean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1026" name="Picture 2" descr="C:\Users\ravno\Desktop\grb.gif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620000" y="971550"/>
            <a:ext cx="866216" cy="8572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4215570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11"/>
        <p14:stopEvt time="6233" objId="11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14350"/>
            <a:ext cx="7182862" cy="547958"/>
          </a:xfrm>
        </p:spPr>
        <p:txBody>
          <a:bodyPr>
            <a:normAutofit fontScale="90000"/>
          </a:bodyPr>
          <a:lstStyle/>
          <a:p>
            <a:r>
              <a:rPr lang="sr-Cyrl-RS" sz="3000" b="1" dirty="0">
                <a:latin typeface="+mn-lt"/>
              </a:rPr>
              <a:t>На основу чега се доноси буџет</a:t>
            </a:r>
            <a:r>
              <a:rPr lang="en-US" sz="3000" b="1" dirty="0">
                <a:latin typeface="+mn-lt"/>
              </a:rPr>
              <a:t>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471946496"/>
              </p:ext>
            </p:extLst>
          </p:nvPr>
        </p:nvGraphicFramePr>
        <p:xfrm>
          <a:off x="762000" y="1047750"/>
          <a:ext cx="7749480" cy="35034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06950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2CDDC93-D5AD-48B0-BB79-531CB4017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85750"/>
            <a:ext cx="6019800" cy="373935"/>
          </a:xfrm>
        </p:spPr>
        <p:txBody>
          <a:bodyPr>
            <a:normAutofit fontScale="90000"/>
          </a:bodyPr>
          <a:lstStyle/>
          <a:p>
            <a:r>
              <a:rPr lang="sr-Cyrl-RS" sz="2800" b="1" dirty="0">
                <a:latin typeface="+mn-lt"/>
              </a:rPr>
              <a:t>Како се пуни општинска каса?</a:t>
            </a:r>
            <a:endParaRPr lang="sr-Latn-RS" sz="2800" b="1" dirty="0">
              <a:latin typeface="+mn-lt"/>
            </a:endParaRPr>
          </a:p>
        </p:txBody>
      </p:sp>
      <p:sp useBgFill="1"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CDE529B-766F-4481-821E-386F21BF3A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751363"/>
            <a:ext cx="8991600" cy="4177841"/>
          </a:xfrm>
        </p:spPr>
        <p:txBody>
          <a:bodyPr>
            <a:normAutofit/>
          </a:bodyPr>
          <a:lstStyle/>
          <a:p>
            <a:pPr algn="just"/>
            <a:r>
              <a:rPr lang="sr-Cyrl-RS" sz="1700" dirty="0"/>
              <a:t>Укупни </a:t>
            </a:r>
            <a:r>
              <a:rPr lang="sr-Cyrl-RS" sz="1700" b="1" dirty="0"/>
              <a:t>јавни приходи и примања </a:t>
            </a:r>
            <a:r>
              <a:rPr lang="sr-Cyrl-RS" sz="1700" dirty="0"/>
              <a:t>општине</a:t>
            </a:r>
            <a:r>
              <a:rPr lang="sr-Cyrl-RS" sz="1700" dirty="0">
                <a:solidFill>
                  <a:srgbClr val="FF0000"/>
                </a:solidFill>
              </a:rPr>
              <a:t> </a:t>
            </a:r>
            <a:r>
              <a:rPr lang="sr-Cyrl-RS" sz="1700" dirty="0" smtClean="0"/>
              <a:t>Црвени Крст</a:t>
            </a:r>
            <a:r>
              <a:rPr lang="sr-Cyrl-RS" sz="1700" dirty="0" smtClean="0">
                <a:solidFill>
                  <a:srgbClr val="FF0000"/>
                </a:solidFill>
              </a:rPr>
              <a:t> </a:t>
            </a:r>
            <a:r>
              <a:rPr lang="sr-Cyrl-RS" sz="1700" dirty="0"/>
              <a:t>за </a:t>
            </a:r>
            <a:r>
              <a:rPr lang="sr-Cyrl-RS" sz="1700" dirty="0" smtClean="0"/>
              <a:t>20</a:t>
            </a:r>
            <a:r>
              <a:rPr lang="en-GB" sz="1700" dirty="0" smtClean="0"/>
              <a:t>2</a:t>
            </a:r>
            <a:r>
              <a:rPr lang="sr-Cyrl-RS" sz="1700" dirty="0"/>
              <a:t>3</a:t>
            </a:r>
            <a:r>
              <a:rPr lang="sr-Cyrl-RS" sz="1700" dirty="0" smtClean="0"/>
              <a:t>. годину према нацрту Одлуке о буџету износе:</a:t>
            </a:r>
            <a:endParaRPr lang="sr-Cyrl-RS" sz="1700" dirty="0"/>
          </a:p>
          <a:p>
            <a:pPr algn="just"/>
            <a:endParaRPr lang="sr-Cyrl-RS" sz="1600" dirty="0"/>
          </a:p>
          <a:p>
            <a:pPr algn="just"/>
            <a:endParaRPr lang="en-GB" sz="1600" dirty="0"/>
          </a:p>
          <a:p>
            <a:pPr algn="just"/>
            <a:endParaRPr lang="en-GB" sz="1600" dirty="0"/>
          </a:p>
          <a:p>
            <a:pPr algn="just"/>
            <a:endParaRPr lang="en-GB" sz="1600" dirty="0"/>
          </a:p>
          <a:p>
            <a:pPr marL="0" indent="0" algn="just">
              <a:buNone/>
            </a:pPr>
            <a:endParaRPr lang="sr-Cyrl-RS" sz="1600" dirty="0"/>
          </a:p>
          <a:p>
            <a:pPr marL="0" indent="0" algn="just">
              <a:buNone/>
            </a:pPr>
            <a:endParaRPr lang="en-GB" sz="1600" dirty="0"/>
          </a:p>
          <a:p>
            <a:pPr algn="just">
              <a:buNone/>
            </a:pPr>
            <a:endParaRPr lang="en-GB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86E5D0E-B6F3-4167-8B33-0D307B0B2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853251473"/>
              </p:ext>
            </p:extLst>
          </p:nvPr>
        </p:nvGraphicFramePr>
        <p:xfrm>
          <a:off x="76200" y="3157347"/>
          <a:ext cx="8991600" cy="12913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Equals 6">
            <a:extLst>
              <a:ext uri="{FF2B5EF4-FFF2-40B4-BE49-F238E27FC236}">
                <a16:creationId xmlns="" xmlns:a16="http://schemas.microsoft.com/office/drawing/2014/main" id="{CDB27E42-2A8D-4DD4-9160-578F8DDA6D84}"/>
              </a:ext>
            </a:extLst>
          </p:cNvPr>
          <p:cNvSpPr/>
          <p:nvPr/>
        </p:nvSpPr>
        <p:spPr>
          <a:xfrm>
            <a:off x="2362200" y="1581150"/>
            <a:ext cx="1047312" cy="733955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166762BC-F4C2-481D-B9D2-3C8B403BB8B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6882817" y="1823734"/>
            <a:ext cx="1633564" cy="131456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9F752DEC-C823-4E33-9B74-2DB6D4AFC9BB}"/>
              </a:ext>
            </a:extLst>
          </p:cNvPr>
          <p:cNvSpPr txBox="1"/>
          <p:nvPr/>
        </p:nvSpPr>
        <p:spPr>
          <a:xfrm>
            <a:off x="3810000" y="1200151"/>
            <a:ext cx="49794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4400" b="1" dirty="0" smtClean="0"/>
              <a:t>176,750,</a:t>
            </a:r>
            <a:r>
              <a:rPr lang="en-GB" sz="4400" b="1" dirty="0" smtClean="0"/>
              <a:t>714</a:t>
            </a:r>
            <a:r>
              <a:rPr lang="sr-Cyrl-RS" sz="4400" b="1" dirty="0" smtClean="0"/>
              <a:t>.00</a:t>
            </a:r>
            <a:r>
              <a:rPr lang="en-GB" sz="4400" b="1" dirty="0" smtClean="0"/>
              <a:t> </a:t>
            </a:r>
            <a:r>
              <a:rPr lang="sr-Cyrl-RS" sz="3600" b="1" dirty="0" smtClean="0"/>
              <a:t>динара</a:t>
            </a:r>
            <a:endParaRPr lang="en-US" sz="36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371121"/>
            <a:ext cx="1363136" cy="1328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473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Graphic spid="6" grpId="0">
        <p:bldAsOne/>
      </p:bldGraphic>
      <p:bldP spid="7" grpId="0" animBg="1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85750"/>
            <a:ext cx="8229600" cy="342900"/>
          </a:xfrm>
        </p:spPr>
        <p:txBody>
          <a:bodyPr>
            <a:noAutofit/>
          </a:bodyPr>
          <a:lstStyle/>
          <a:p>
            <a:r>
              <a:rPr lang="sr-Cyrl-RS" sz="2800" dirty="0">
                <a:latin typeface="+mn-lt"/>
              </a:rPr>
              <a:t>Шта су приходи и примања буџета?</a:t>
            </a:r>
            <a:endParaRPr lang="en-US" sz="2800" dirty="0">
              <a:latin typeface="+mn-lt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4196555"/>
              </p:ext>
            </p:extLst>
          </p:nvPr>
        </p:nvGraphicFramePr>
        <p:xfrm>
          <a:off x="304800" y="819150"/>
          <a:ext cx="8507288" cy="41975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873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9550"/>
            <a:ext cx="8229600" cy="583574"/>
          </a:xfrm>
        </p:spPr>
        <p:txBody>
          <a:bodyPr>
            <a:noAutofit/>
          </a:bodyPr>
          <a:lstStyle/>
          <a:p>
            <a:r>
              <a:rPr lang="sr-Cyrl-RS" sz="2400" b="1" dirty="0">
                <a:latin typeface="+mn-lt"/>
              </a:rPr>
              <a:t>Структура планираних прихода и </a:t>
            </a:r>
            <a:r>
              <a:rPr lang="sr-Cyrl-RS" sz="2400" b="1" dirty="0" smtClean="0">
                <a:latin typeface="+mn-lt"/>
              </a:rPr>
              <a:t>примања</a:t>
            </a:r>
            <a:r>
              <a:rPr lang="sr-Latn-RS" sz="2400" b="1" dirty="0" smtClean="0">
                <a:latin typeface="+mn-lt"/>
              </a:rPr>
              <a:t/>
            </a:r>
            <a:br>
              <a:rPr lang="sr-Latn-RS" sz="2400" b="1" dirty="0" smtClean="0">
                <a:latin typeface="+mn-lt"/>
              </a:rPr>
            </a:br>
            <a:r>
              <a:rPr lang="sr-Cyrl-RS" sz="2400" b="1" dirty="0" smtClean="0">
                <a:latin typeface="+mn-lt"/>
              </a:rPr>
              <a:t>за 202</a:t>
            </a:r>
            <a:r>
              <a:rPr lang="sr-Latn-RS" sz="2400" b="1" dirty="0" smtClean="0">
                <a:latin typeface="+mn-lt"/>
              </a:rPr>
              <a:t>3</a:t>
            </a:r>
            <a:r>
              <a:rPr lang="sr-Cyrl-RS" sz="2400" b="1" dirty="0" smtClean="0">
                <a:latin typeface="+mn-lt"/>
              </a:rPr>
              <a:t>. годину према нацрту Одлуке о</a:t>
            </a:r>
            <a:r>
              <a:rPr lang="sr-Latn-RS" sz="2400" b="1" dirty="0" smtClean="0">
                <a:latin typeface="+mn-lt"/>
              </a:rPr>
              <a:t/>
            </a:r>
            <a:br>
              <a:rPr lang="sr-Latn-RS" sz="2400" b="1" dirty="0" smtClean="0">
                <a:latin typeface="+mn-lt"/>
              </a:rPr>
            </a:br>
            <a:r>
              <a:rPr lang="sr-Cyrl-RS" sz="2400" b="1" dirty="0" smtClean="0">
                <a:latin typeface="+mn-lt"/>
              </a:rPr>
              <a:t>буџету</a:t>
            </a:r>
            <a:endParaRPr lang="en-US" sz="2400" b="1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976031391"/>
              </p:ext>
            </p:extLst>
          </p:nvPr>
        </p:nvGraphicFramePr>
        <p:xfrm>
          <a:off x="228600" y="954683"/>
          <a:ext cx="8354561" cy="41888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Oval 7"/>
          <p:cNvSpPr/>
          <p:nvPr/>
        </p:nvSpPr>
        <p:spPr>
          <a:xfrm>
            <a:off x="5791200" y="3771900"/>
            <a:ext cx="2151078" cy="12001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200" b="1" dirty="0" smtClean="0"/>
              <a:t>Меморандумскеставке за рефундацију </a:t>
            </a:r>
            <a:r>
              <a:rPr lang="sr-Cyrl-RS" sz="1200" b="1" dirty="0"/>
              <a:t>1</a:t>
            </a:r>
            <a:r>
              <a:rPr lang="sr-Cyrl-RS" sz="1200" b="1" dirty="0" smtClean="0"/>
              <a:t>00,000.00</a:t>
            </a:r>
            <a:endParaRPr lang="en-US" sz="1200" b="1" dirty="0"/>
          </a:p>
        </p:txBody>
      </p:sp>
      <p:sp>
        <p:nvSpPr>
          <p:cNvPr id="9" name="Oval 8"/>
          <p:cNvSpPr/>
          <p:nvPr/>
        </p:nvSpPr>
        <p:spPr>
          <a:xfrm>
            <a:off x="304800" y="2921000"/>
            <a:ext cx="16002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200" b="1" dirty="0" smtClean="0"/>
              <a:t>Новчане казне</a:t>
            </a:r>
          </a:p>
          <a:p>
            <a:pPr algn="ctr"/>
            <a:r>
              <a:rPr lang="sr-Cyrl-RS" sz="1200" b="1" dirty="0" smtClean="0"/>
              <a:t>1,000,000.00</a:t>
            </a:r>
            <a:endParaRPr lang="en-GB" sz="1200" b="1" dirty="0"/>
          </a:p>
        </p:txBody>
      </p:sp>
      <p:sp>
        <p:nvSpPr>
          <p:cNvPr id="10" name="Oval 9"/>
          <p:cNvSpPr/>
          <p:nvPr/>
        </p:nvSpPr>
        <p:spPr>
          <a:xfrm>
            <a:off x="381000" y="1581150"/>
            <a:ext cx="1600200" cy="11404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000" b="1" dirty="0" smtClean="0"/>
              <a:t>Мешовити и неодређени приходи </a:t>
            </a:r>
            <a:r>
              <a:rPr lang="sr-Cyrl-RS" sz="1200" b="1" dirty="0"/>
              <a:t>4</a:t>
            </a:r>
            <a:r>
              <a:rPr lang="sr-Cyrl-RS" sz="1200" b="1" dirty="0" smtClean="0"/>
              <a:t>00,000.00</a:t>
            </a:r>
            <a:endParaRPr lang="en-GB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5C0AF26-CBF3-47D3-B412-DD36193B6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sz="2900" b="1" dirty="0">
                <a:latin typeface="+mn-lt"/>
              </a:rPr>
              <a:t>Структура планираних прихода и примања за </a:t>
            </a:r>
            <a:r>
              <a:rPr lang="sr-Cyrl-RS" sz="2900" b="1" dirty="0" smtClean="0">
                <a:latin typeface="+mn-lt"/>
              </a:rPr>
              <a:t>2023. годину према нацрту Одлуке о буџету</a:t>
            </a:r>
            <a:endParaRPr lang="en-US" sz="2900" dirty="0">
              <a:latin typeface="+mn-lt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9E78D249-127B-455E-A23A-CF5A13A65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14</a:t>
            </a:fld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="" xmlns:a16="http://schemas.microsoft.com/office/drawing/2014/main" id="{FD690970-CB48-4F14-9964-6D469EC66B8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2017421"/>
              </p:ext>
            </p:extLst>
          </p:nvPr>
        </p:nvGraphicFramePr>
        <p:xfrm>
          <a:off x="1219200" y="1809750"/>
          <a:ext cx="6324600" cy="30360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36164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53FCF31A-C414-495D-B6FB-67BE073A9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3314" name="Rectangle 2">
            <a:extLst>
              <a:ext uri="{FF2B5EF4-FFF2-40B4-BE49-F238E27FC236}">
                <a16:creationId xmlns="" xmlns:a16="http://schemas.microsoft.com/office/drawing/2014/main" id="{087E60ED-409A-4469-8A69-9AF5DEC571B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361950"/>
            <a:ext cx="7978775" cy="857250"/>
          </a:xfrm>
        </p:spPr>
        <p:txBody>
          <a:bodyPr>
            <a:normAutofit fontScale="90000"/>
          </a:bodyPr>
          <a:lstStyle/>
          <a:p>
            <a:r>
              <a:rPr lang="sr-Cyrl-RS" dirty="0">
                <a:latin typeface="+mn-lt"/>
              </a:rPr>
              <a:t>Шта се променило у односу на </a:t>
            </a:r>
            <a:r>
              <a:rPr lang="sr-Cyrl-RS" dirty="0" smtClean="0">
                <a:latin typeface="+mn-lt"/>
              </a:rPr>
              <a:t>20</a:t>
            </a:r>
            <a:r>
              <a:rPr lang="en-GB" dirty="0" smtClean="0">
                <a:latin typeface="+mn-lt"/>
              </a:rPr>
              <a:t>2</a:t>
            </a:r>
            <a:r>
              <a:rPr lang="sr-Cyrl-RS" dirty="0">
                <a:latin typeface="+mn-lt"/>
              </a:rPr>
              <a:t>2</a:t>
            </a:r>
            <a:r>
              <a:rPr lang="sr-Cyrl-RS" dirty="0" smtClean="0">
                <a:latin typeface="+mn-lt"/>
              </a:rPr>
              <a:t>. </a:t>
            </a:r>
            <a:r>
              <a:rPr lang="sr-Cyrl-RS" dirty="0">
                <a:latin typeface="+mn-lt"/>
              </a:rPr>
              <a:t>годину?</a:t>
            </a:r>
            <a:endParaRPr lang="en-US" dirty="0">
              <a:latin typeface="+mn-lt"/>
            </a:endParaRPr>
          </a:p>
        </p:txBody>
      </p:sp>
      <p:sp>
        <p:nvSpPr>
          <p:cNvPr id="13315" name="Rectangle 3">
            <a:extLst>
              <a:ext uri="{FF2B5EF4-FFF2-40B4-BE49-F238E27FC236}">
                <a16:creationId xmlns="" xmlns:a16="http://schemas.microsoft.com/office/drawing/2014/main" id="{0E797032-4144-4533-8624-B69EB7AFB8A8}"/>
              </a:ext>
            </a:extLst>
          </p:cNvPr>
          <p:cNvSpPr>
            <a:spLocks noGrp="1" noChangeArrowheads="1"/>
          </p:cNvSpPr>
          <p:nvPr>
            <p:ph sz="half" idx="4294967295"/>
          </p:nvPr>
        </p:nvSpPr>
        <p:spPr>
          <a:xfrm>
            <a:off x="0" y="1828800"/>
            <a:ext cx="8229600" cy="847725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sr-Cyrl-RS" dirty="0"/>
              <a:t>Укупни приходи и примања наше општине у </a:t>
            </a:r>
            <a:r>
              <a:rPr lang="sr-Cyrl-RS" dirty="0" smtClean="0"/>
              <a:t>20</a:t>
            </a:r>
            <a:r>
              <a:rPr lang="en-GB" dirty="0" smtClean="0"/>
              <a:t>2</a:t>
            </a:r>
            <a:r>
              <a:rPr lang="sr-Cyrl-RS" dirty="0"/>
              <a:t>3</a:t>
            </a:r>
            <a:r>
              <a:rPr lang="sr-Cyrl-RS" dirty="0" smtClean="0"/>
              <a:t>. години више су планирани у </a:t>
            </a:r>
            <a:r>
              <a:rPr lang="sr-Cyrl-RS" dirty="0"/>
              <a:t>односу на </a:t>
            </a:r>
            <a:r>
              <a:rPr lang="sr-Cyrl-RS" dirty="0" smtClean="0"/>
              <a:t> Одлуку </a:t>
            </a:r>
            <a:r>
              <a:rPr lang="sr-Cyrl-RS" dirty="0"/>
              <a:t>о буџету за </a:t>
            </a:r>
            <a:r>
              <a:rPr lang="sr-Cyrl-RS" dirty="0" smtClean="0"/>
              <a:t>20</a:t>
            </a:r>
            <a:r>
              <a:rPr lang="en-GB" dirty="0" smtClean="0"/>
              <a:t>2</a:t>
            </a:r>
            <a:r>
              <a:rPr lang="sr-Cyrl-RS" dirty="0"/>
              <a:t>2</a:t>
            </a:r>
            <a:r>
              <a:rPr lang="sr-Cyrl-RS" dirty="0" smtClean="0"/>
              <a:t>. </a:t>
            </a:r>
            <a:r>
              <a:rPr lang="sr-Cyrl-RS" dirty="0"/>
              <a:t>годину за</a:t>
            </a:r>
            <a:r>
              <a:rPr lang="sr-Cyrl-RS" b="1" dirty="0"/>
              <a:t> </a:t>
            </a:r>
            <a:r>
              <a:rPr lang="en-GB" b="1" dirty="0"/>
              <a:t>2</a:t>
            </a:r>
            <a:r>
              <a:rPr lang="sr-Cyrl-RS" b="1" dirty="0" smtClean="0"/>
              <a:t>,469,000.00 </a:t>
            </a:r>
            <a:r>
              <a:rPr lang="sr-Cyrl-RS" dirty="0" smtClean="0"/>
              <a:t>динара</a:t>
            </a:r>
            <a:r>
              <a:rPr lang="sr-Cyrl-RS" dirty="0"/>
              <a:t>.</a:t>
            </a:r>
            <a:endParaRPr lang="en-US" dirty="0"/>
          </a:p>
        </p:txBody>
      </p:sp>
      <p:sp>
        <p:nvSpPr>
          <p:cNvPr id="13316" name="Rectangle 4">
            <a:extLst>
              <a:ext uri="{FF2B5EF4-FFF2-40B4-BE49-F238E27FC236}">
                <a16:creationId xmlns="" xmlns:a16="http://schemas.microsoft.com/office/drawing/2014/main" id="{1664F881-777B-4844-A78D-FC8E175A6529}"/>
              </a:ext>
            </a:extLst>
          </p:cNvPr>
          <p:cNvSpPr>
            <a:spLocks noGrp="1" noChangeArrowheads="1"/>
          </p:cNvSpPr>
          <p:nvPr>
            <p:ph sz="quarter" idx="4294967295"/>
          </p:nvPr>
        </p:nvSpPr>
        <p:spPr>
          <a:xfrm>
            <a:off x="1028700" y="4057650"/>
            <a:ext cx="8115300" cy="1257300"/>
          </a:xfrm>
        </p:spPr>
        <p:txBody>
          <a:bodyPr>
            <a:normAutofit/>
          </a:bodyPr>
          <a:lstStyle/>
          <a:p>
            <a:pPr lvl="0">
              <a:buFont typeface="Arial" panose="020B0604020202020204" pitchFamily="34" charset="0"/>
              <a:buChar char="•"/>
            </a:pPr>
            <a:r>
              <a:rPr lang="sr-Cyrl-RS" sz="1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Порези на доходак, добит и кап добитке  планирани су  више за </a:t>
            </a:r>
            <a:r>
              <a:rPr lang="sr-Cyrl-RS" sz="1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GB" sz="1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sr-Cyrl-RS" sz="1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GB" sz="1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sr-Cyrl-RS" sz="1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50,000.00 </a:t>
            </a:r>
            <a:r>
              <a:rPr lang="sr-Cyrl-RS" sz="1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динара.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sr-Cyrl-RS" sz="1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Други приходи су планирани више за </a:t>
            </a:r>
            <a:r>
              <a:rPr lang="sr-Cyrl-RS" sz="1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sr-Cyrl-RS" sz="1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00,000.00 дин</a:t>
            </a:r>
            <a:endParaRPr lang="sr-Cyrl-RS" sz="16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317" name="Rectangle 5">
            <a:extLst>
              <a:ext uri="{FF2B5EF4-FFF2-40B4-BE49-F238E27FC236}">
                <a16:creationId xmlns="" xmlns:a16="http://schemas.microsoft.com/office/drawing/2014/main" id="{D3B117C4-EC32-452E-9A8F-8386B3048D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2628900"/>
            <a:ext cx="76581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>
              <a:buFont typeface="Arial" panose="020B0604020202020204" pitchFamily="34" charset="0"/>
              <a:buChar char="•"/>
            </a:pPr>
            <a:r>
              <a:rPr lang="sr-Cyrl-R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Меморандумске ставке </a:t>
            </a:r>
            <a:r>
              <a:rPr lang="sr-Cyrl-RS" sz="1600" b="1" dirty="0" smtClean="0">
                <a:solidFill>
                  <a:srgbClr val="FF0000"/>
                </a:solidFill>
              </a:rPr>
              <a:t> </a:t>
            </a:r>
            <a:r>
              <a:rPr lang="sr-Cyrl-R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 остале исте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Порези </a:t>
            </a:r>
            <a: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добра у услуге су планирани мање за </a:t>
            </a:r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1,300,000.00</a:t>
            </a:r>
            <a:endParaRPr lang="ru-RU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Порези на </a:t>
            </a:r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имовину </a:t>
            </a:r>
            <a: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 планирани мање за </a:t>
            </a:r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6,</a:t>
            </a:r>
            <a:r>
              <a:rPr lang="en-GB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154</a:t>
            </a:r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,000.00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Нераспоређен вишак прихода из ранијих година је планиран мање за 1,000,000.00</a:t>
            </a:r>
            <a:endParaRPr lang="en-GB" sz="1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panose="020B0604020202020204" pitchFamily="34" charset="0"/>
              <a:buChar char="•"/>
            </a:pP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18" name="AutoShape 7">
            <a:extLst>
              <a:ext uri="{FF2B5EF4-FFF2-40B4-BE49-F238E27FC236}">
                <a16:creationId xmlns="" xmlns:a16="http://schemas.microsoft.com/office/drawing/2014/main" id="{D6A40074-96B9-4BD4-A23E-DED00FC03B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610" y="2923536"/>
            <a:ext cx="485775" cy="733425"/>
          </a:xfrm>
          <a:prstGeom prst="downArrow">
            <a:avLst>
              <a:gd name="adj1" fmla="val 50000"/>
              <a:gd name="adj2" fmla="val 50327"/>
            </a:avLst>
          </a:prstGeom>
          <a:solidFill>
            <a:srgbClr val="FF0000"/>
          </a:solidFill>
          <a:ln w="15875">
            <a:solidFill>
              <a:srgbClr val="739CC3"/>
            </a:solidFill>
            <a:miter lim="800000"/>
            <a:headEnd/>
            <a:tailEnd/>
          </a:ln>
        </p:spPr>
        <p:txBody>
          <a:bodyPr vert="eaVert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sr-Latn-R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9" name="AutoShape 8">
            <a:extLst>
              <a:ext uri="{FF2B5EF4-FFF2-40B4-BE49-F238E27FC236}">
                <a16:creationId xmlns="" xmlns:a16="http://schemas.microsoft.com/office/drawing/2014/main" id="{44DB8CA7-8A08-41B6-B877-2859B67A28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610" y="4229101"/>
            <a:ext cx="485775" cy="610790"/>
          </a:xfrm>
          <a:prstGeom prst="upArrow">
            <a:avLst>
              <a:gd name="adj1" fmla="val 50000"/>
              <a:gd name="adj2" fmla="val 41912"/>
            </a:avLst>
          </a:prstGeom>
          <a:solidFill>
            <a:srgbClr val="3366FF"/>
          </a:solidFill>
          <a:ln w="15875">
            <a:solidFill>
              <a:srgbClr val="739CC3"/>
            </a:solidFill>
            <a:miter lim="800000"/>
            <a:headEnd/>
            <a:tailEnd/>
          </a:ln>
        </p:spPr>
        <p:txBody>
          <a:bodyPr vert="eaVert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sr-Latn-R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987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5" grpId="0" build="p"/>
      <p:bldP spid="13316" grpId="0" build="p"/>
      <p:bldP spid="13317" grpId="0"/>
      <p:bldP spid="13318" grpId="0" animBg="1"/>
      <p:bldP spid="133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371600" y="400050"/>
            <a:ext cx="6781800" cy="446652"/>
          </a:xfrm>
        </p:spPr>
        <p:txBody>
          <a:bodyPr>
            <a:normAutofit fontScale="90000"/>
          </a:bodyPr>
          <a:lstStyle/>
          <a:p>
            <a:r>
              <a:rPr lang="sr-Cyrl-RS" sz="3000" b="1" dirty="0">
                <a:latin typeface="+mn-lt"/>
              </a:rPr>
              <a:t>На шта се троше јавна средства</a:t>
            </a:r>
            <a:r>
              <a:rPr lang="en-US" sz="3000" b="1" dirty="0">
                <a:latin typeface="+mn-lt"/>
              </a:rPr>
              <a:t>?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040681"/>
            <a:ext cx="8229600" cy="3896841"/>
          </a:xfrm>
        </p:spPr>
        <p:txBody>
          <a:bodyPr>
            <a:normAutofit fontScale="77500" lnSpcReduction="20000"/>
          </a:bodyPr>
          <a:lstStyle/>
          <a:p>
            <a:pPr marL="137160" indent="0" algn="just">
              <a:buNone/>
            </a:pPr>
            <a:r>
              <a:rPr lang="sr-Cyrl-RS" sz="1600" dirty="0"/>
              <a:t>	</a:t>
            </a:r>
            <a:r>
              <a:rPr lang="sr-Cyrl-RS" sz="1700" dirty="0"/>
              <a:t>Буџет мора бити у равнотежи, што значи да расходи морају одговарати приходима. Укупни планирани расходи и издаци у </a:t>
            </a:r>
            <a:r>
              <a:rPr lang="sr-Cyrl-RS" sz="1700" dirty="0" smtClean="0"/>
              <a:t>2023. </a:t>
            </a:r>
            <a:r>
              <a:rPr lang="sr-Cyrl-RS" sz="1700" dirty="0"/>
              <a:t>години </a:t>
            </a:r>
            <a:r>
              <a:rPr lang="sr-Cyrl-RS" sz="1700" dirty="0" smtClean="0"/>
              <a:t>према нацрту Одлуке о буџету износе</a:t>
            </a:r>
            <a:r>
              <a:rPr lang="sr-Cyrl-RS" sz="1700" dirty="0"/>
              <a:t>: </a:t>
            </a:r>
          </a:p>
          <a:p>
            <a:endParaRPr lang="sr-Cyrl-RS" sz="1600" dirty="0"/>
          </a:p>
          <a:p>
            <a:endParaRPr lang="sr-Cyrl-RS" sz="1600" dirty="0"/>
          </a:p>
          <a:p>
            <a:endParaRPr lang="sr-Cyrl-RS" sz="1600" dirty="0"/>
          </a:p>
          <a:p>
            <a:pPr marL="137160" indent="0" algn="just">
              <a:buNone/>
            </a:pPr>
            <a:endParaRPr lang="ru-RU" sz="1600" dirty="0"/>
          </a:p>
          <a:p>
            <a:pPr marL="137160" indent="0" algn="just">
              <a:buNone/>
            </a:pPr>
            <a:endParaRPr lang="sr-Latn-RS" sz="1700" b="1" dirty="0"/>
          </a:p>
          <a:p>
            <a:pPr marL="422910" indent="-285750" algn="just">
              <a:buFont typeface="Wingdings" panose="05000000000000000000" pitchFamily="2" charset="2"/>
              <a:buChar char="ü"/>
            </a:pPr>
            <a:r>
              <a:rPr lang="sr-Cyrl-RS" sz="1700" b="1" dirty="0"/>
              <a:t>РАСХОДИ </a:t>
            </a:r>
            <a:r>
              <a:rPr lang="sr-Cyrl-RS" sz="1700" dirty="0"/>
              <a:t>Расходи представљају све трошкове општине за плате буџетских корисника, набавку роба и услуга, субвенције, дотације и трансфере, социјалну помоћ и остале трошкове које општина обезбеђује без директне и непосредне накнаде. </a:t>
            </a:r>
            <a:endParaRPr lang="vi-VN" sz="1700" dirty="0"/>
          </a:p>
          <a:p>
            <a:pPr marL="422910" indent="-285750" algn="just">
              <a:buFont typeface="Wingdings" panose="05000000000000000000" pitchFamily="2" charset="2"/>
              <a:buChar char="ü"/>
            </a:pPr>
            <a:r>
              <a:rPr lang="sr-Cyrl-RS" sz="1700" b="1" dirty="0"/>
              <a:t>ИЗДАЦИ</a:t>
            </a:r>
            <a:r>
              <a:rPr lang="sr-Cyrl-RS" sz="1700" dirty="0"/>
              <a:t> представљају трошкове изградње или инвестиционог одржавања већ постојећих </a:t>
            </a:r>
            <a:r>
              <a:rPr lang="sr-Cyrl-RS" sz="1700" dirty="0" smtClean="0"/>
              <a:t>објеката, </a:t>
            </a:r>
            <a:r>
              <a:rPr lang="sr-Cyrl-RS" sz="1700" dirty="0"/>
              <a:t>машина и опр</a:t>
            </a:r>
            <a:r>
              <a:rPr lang="sr-Latn-RS" sz="1700" dirty="0"/>
              <a:t>e</a:t>
            </a:r>
            <a:r>
              <a:rPr lang="sr-Cyrl-RS" sz="1700" dirty="0"/>
              <a:t>ме неопходне за рад буџетских корисника.</a:t>
            </a:r>
          </a:p>
          <a:p>
            <a:pPr marL="422910" indent="-285750" algn="just">
              <a:buFont typeface="Wingdings" panose="05000000000000000000" pitchFamily="2" charset="2"/>
              <a:buChar char="ü"/>
            </a:pPr>
            <a:r>
              <a:rPr lang="sr-Cyrl-RS" sz="1700" b="1" dirty="0"/>
              <a:t>РАСХОДИ И ИЗДАЦИ </a:t>
            </a:r>
            <a:r>
              <a:rPr lang="sr-Cyrl-RS" sz="1700" dirty="0"/>
              <a:t>морају се исказивати на законом прописан начин, односно морају се исказивати: по </a:t>
            </a:r>
            <a:r>
              <a:rPr lang="sr-Cyrl-RS" sz="1700" i="1" dirty="0"/>
              <a:t>програмима</a:t>
            </a:r>
            <a:r>
              <a:rPr lang="sr-Cyrl-RS" sz="1700" dirty="0"/>
              <a:t> који показују колико се троши за извршавање основних надлежности и стратешких циљева општине; по </a:t>
            </a:r>
            <a:r>
              <a:rPr lang="sr-Cyrl-RS" sz="1700" i="1" dirty="0"/>
              <a:t>основној намени </a:t>
            </a:r>
            <a:r>
              <a:rPr lang="sr-Cyrl-RS" sz="1700" dirty="0"/>
              <a:t>која показује за коју врсту трошка се средства издвајају; по </a:t>
            </a:r>
            <a:r>
              <a:rPr lang="sr-Cyrl-RS" sz="1700" i="1" dirty="0"/>
              <a:t>функцији</a:t>
            </a:r>
            <a:r>
              <a:rPr lang="sr-Cyrl-RS" sz="1700" dirty="0"/>
              <a:t> која показује функционалну намену за одређену област и по </a:t>
            </a:r>
            <a:r>
              <a:rPr lang="sr-Cyrl-RS" sz="1700" i="1" dirty="0"/>
              <a:t>корисницима буџета </a:t>
            </a:r>
            <a:r>
              <a:rPr lang="sr-Cyrl-RS" sz="1700" dirty="0"/>
              <a:t>што показује организацију рада општине.</a:t>
            </a:r>
          </a:p>
          <a:p>
            <a:pPr marL="137160" indent="0" algn="just">
              <a:buNone/>
            </a:pPr>
            <a:endParaRPr lang="en-US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24" name="Rectangle: Rounded Corners 23">
            <a:extLst>
              <a:ext uri="{FF2B5EF4-FFF2-40B4-BE49-F238E27FC236}">
                <a16:creationId xmlns="" xmlns:a16="http://schemas.microsoft.com/office/drawing/2014/main" id="{CFD6A88A-550B-4306-B111-9817A14514A4}"/>
              </a:ext>
            </a:extLst>
          </p:cNvPr>
          <p:cNvSpPr/>
          <p:nvPr/>
        </p:nvSpPr>
        <p:spPr>
          <a:xfrm>
            <a:off x="2971800" y="1657350"/>
            <a:ext cx="3384376" cy="70207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srgbClr val="FF0000"/>
                </a:solidFill>
              </a:rPr>
              <a:t>176,750,714.00</a:t>
            </a:r>
            <a:endParaRPr lang="sr-Latn-R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  <p:bldP spid="2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6200" y="285750"/>
            <a:ext cx="8229600" cy="4649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dirty="0">
                <a:latin typeface="+mn-lt"/>
              </a:rPr>
              <a:t>Шта су расходи и издаци буџета?</a:t>
            </a:r>
            <a:endParaRPr lang="en-US" dirty="0">
              <a:latin typeface="+mn-lt"/>
            </a:endParaRPr>
          </a:p>
        </p:txBody>
      </p:sp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546746"/>
              </p:ext>
            </p:extLst>
          </p:nvPr>
        </p:nvGraphicFramePr>
        <p:xfrm>
          <a:off x="381000" y="863103"/>
          <a:ext cx="8229600" cy="41975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Slide Number Placeholder 3"/>
          <p:cNvSpPr txBox="1">
            <a:spLocks/>
          </p:cNvSpPr>
          <p:nvPr/>
        </p:nvSpPr>
        <p:spPr>
          <a:xfrm>
            <a:off x="6705600" y="48815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5FB0A07-249F-4345-993B-6AB4700608B8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20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61950"/>
            <a:ext cx="8229600" cy="1378398"/>
          </a:xfrm>
        </p:spPr>
        <p:txBody>
          <a:bodyPr>
            <a:noAutofit/>
          </a:bodyPr>
          <a:lstStyle/>
          <a:p>
            <a:r>
              <a:rPr lang="sr-Cyrl-RS" sz="3200" dirty="0" smtClean="0">
                <a:latin typeface="+mn-lt"/>
              </a:rPr>
              <a:t>Надлежности општине Црвени Крст</a:t>
            </a:r>
            <a:br>
              <a:rPr lang="sr-Cyrl-RS" sz="3200" dirty="0" smtClean="0">
                <a:latin typeface="+mn-lt"/>
              </a:rPr>
            </a:br>
            <a:r>
              <a:rPr lang="sr-Cyrl-RS" sz="3200" dirty="0" smtClean="0">
                <a:latin typeface="+mn-lt"/>
              </a:rPr>
              <a:t>које се могу финансирати из буџета</a:t>
            </a:r>
            <a:endParaRPr lang="en-US" sz="32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8001000" cy="302895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sr-Cyrl-RS" sz="1400" dirty="0" smtClean="0"/>
              <a:t>Уређује и утврђује начин коришћења и управљања сеоским водоводима, изворима, јавним бунарима и чесмама</a:t>
            </a:r>
          </a:p>
          <a:p>
            <a:pPr algn="just"/>
            <a:r>
              <a:rPr lang="sr-Cyrl-RS" sz="1400" dirty="0" smtClean="0"/>
              <a:t>Врши санацију и реконструкцију атарских путева</a:t>
            </a:r>
          </a:p>
          <a:p>
            <a:pPr algn="just"/>
            <a:r>
              <a:rPr lang="sr-Cyrl-RS" sz="1400" dirty="0" smtClean="0"/>
              <a:t>Врши набавку и уградњу подземних контејнера</a:t>
            </a:r>
          </a:p>
          <a:p>
            <a:pPr algn="just"/>
            <a:r>
              <a:rPr lang="sr-Cyrl-RS" sz="1400" dirty="0" smtClean="0"/>
              <a:t>Подстиче развој културно-уметничког аматеризма на свом подручју и обезбеђује услове за одржавање културних манифестација, утврђује културне и спортске манифестације од значаја за ГО Црвени Крст</a:t>
            </a:r>
          </a:p>
          <a:p>
            <a:pPr algn="just"/>
            <a:r>
              <a:rPr lang="sr-Cyrl-RS" sz="1400" dirty="0" smtClean="0"/>
              <a:t>Подстиче задовољење потреба грађана у области спорта на подручју ГО, учествује у реализацији система школског спорта и обезбеђује услове  за организовање и одржавање спортских манифестација и такмичења, у складу са законом и прописима града</a:t>
            </a:r>
          </a:p>
          <a:p>
            <a:pPr algn="just"/>
            <a:r>
              <a:rPr lang="sr-Cyrl-RS" sz="1400" dirty="0" smtClean="0"/>
              <a:t>Помаже одржавање основних школа и дечијих вртића и домова на територији градске општине у складу са законом и прописима града</a:t>
            </a:r>
          </a:p>
          <a:p>
            <a:pPr algn="just"/>
            <a:r>
              <a:rPr lang="sr-Cyrl-RS" sz="1400" dirty="0" smtClean="0"/>
              <a:t>Помаже развој различитих облика помоћи и солидарности са лицима која су у стању социјалне потребе</a:t>
            </a:r>
            <a:endParaRPr lang="en-US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09550"/>
            <a:ext cx="8229600" cy="866180"/>
          </a:xfrm>
        </p:spPr>
        <p:txBody>
          <a:bodyPr>
            <a:noAutofit/>
          </a:bodyPr>
          <a:lstStyle/>
          <a:p>
            <a:r>
              <a:rPr lang="sr-Cyrl-RS" sz="2400" b="1" dirty="0">
                <a:latin typeface="+mn-lt"/>
              </a:rPr>
              <a:t>Структура планираних расхода и издатака буџета за </a:t>
            </a:r>
            <a:r>
              <a:rPr lang="sr-Cyrl-RS" sz="2400" b="1" dirty="0" smtClean="0">
                <a:latin typeface="+mn-lt"/>
              </a:rPr>
              <a:t>2023. годину према нацрту</a:t>
            </a:r>
            <a:r>
              <a:rPr lang="sr-Latn-RS" sz="2400" b="1" dirty="0" smtClean="0">
                <a:latin typeface="+mn-lt"/>
              </a:rPr>
              <a:t/>
            </a:r>
            <a:br>
              <a:rPr lang="sr-Latn-RS" sz="2400" b="1" dirty="0" smtClean="0">
                <a:latin typeface="+mn-lt"/>
              </a:rPr>
            </a:br>
            <a:r>
              <a:rPr lang="sr-Cyrl-RS" sz="2400" b="1" dirty="0" smtClean="0">
                <a:latin typeface="+mn-lt"/>
              </a:rPr>
              <a:t>Одлуке о буџету</a:t>
            </a:r>
            <a:endParaRPr lang="en-US" sz="2400" b="1" dirty="0">
              <a:latin typeface="+mn-lt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7116989"/>
              </p:ext>
            </p:extLst>
          </p:nvPr>
        </p:nvGraphicFramePr>
        <p:xfrm>
          <a:off x="123669" y="1276620"/>
          <a:ext cx="8915400" cy="37177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549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2050" name="Picture 2" descr="C:\Users\ravno\Desktop\niš-palilula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733800" y="3086100"/>
            <a:ext cx="4895124" cy="1549340"/>
          </a:xfrm>
          <a:prstGeom prst="rect">
            <a:avLst/>
          </a:prstGeom>
          <a:noFill/>
        </p:spPr>
      </p:pic>
      <p:pic>
        <p:nvPicPr>
          <p:cNvPr id="2051" name="Picture 3" descr="C:\Users\ravno\Desktop\603.jpg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457201" y="1371600"/>
            <a:ext cx="4884617" cy="142875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905000" y="727617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Град Ниш – Градска општина Црвени Крст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" name="Picture 3" descr="C:\Users\ravno\Desktop\603.jpg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5638801" y="1371601"/>
            <a:ext cx="2970059" cy="1438622"/>
          </a:xfrm>
          <a:prstGeom prst="rect">
            <a:avLst/>
          </a:prstGeom>
          <a:noFill/>
        </p:spPr>
      </p:pic>
      <p:pic>
        <p:nvPicPr>
          <p:cNvPr id="8" name="Picture 3" descr="C:\Users\ravno\Desktop\603.jpg"/>
          <p:cNvPicPr>
            <a:picLocks noChangeAspect="1" noChangeArrowheads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533400" y="3086100"/>
            <a:ext cx="2920180" cy="1543050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67087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="" xmlns:a16="http://schemas.microsoft.com/office/drawing/2014/main" id="{E0A478F6-E136-4D8F-AFEC-D3F880B13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09550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sr-Cyrl-RS" sz="2800" b="1" dirty="0">
                <a:latin typeface="+mn-lt"/>
              </a:rPr>
              <a:t>Структура планираних расхода и издатака буџета за </a:t>
            </a:r>
            <a:r>
              <a:rPr lang="sr-Cyrl-RS" sz="2800" b="1" dirty="0" smtClean="0">
                <a:latin typeface="+mn-lt"/>
              </a:rPr>
              <a:t>2023. годину према нацрту</a:t>
            </a:r>
            <a:r>
              <a:rPr lang="sr-Latn-RS" sz="2800" b="1" dirty="0" smtClean="0">
                <a:latin typeface="+mn-lt"/>
              </a:rPr>
              <a:t/>
            </a:r>
            <a:br>
              <a:rPr lang="sr-Latn-RS" sz="2800" b="1" dirty="0" smtClean="0">
                <a:latin typeface="+mn-lt"/>
              </a:rPr>
            </a:br>
            <a:r>
              <a:rPr lang="sr-Cyrl-RS" sz="2800" b="1" dirty="0" smtClean="0">
                <a:latin typeface="+mn-lt"/>
              </a:rPr>
              <a:t>Одлуке о буџету</a:t>
            </a:r>
            <a:endParaRPr lang="en-US" sz="2800" b="1" dirty="0">
              <a:latin typeface="+mn-lt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90DA96AB-1BB4-4AFB-8B9B-A1AEF83C5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20</a:t>
            </a:fld>
            <a:endParaRPr lang="en-US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="" xmlns:a16="http://schemas.microsoft.com/office/drawing/2014/main" id="{A58B7940-79B6-454A-BE8A-26FB06AC5A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8922250"/>
              </p:ext>
            </p:extLst>
          </p:nvPr>
        </p:nvGraphicFramePr>
        <p:xfrm>
          <a:off x="1828801" y="1371600"/>
          <a:ext cx="6181725" cy="31503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88675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Graphic spid="7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6A0B630F-14B2-42B9-BEA6-2F17C9171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17410" name="Rectangle 2">
            <a:extLst>
              <a:ext uri="{FF2B5EF4-FFF2-40B4-BE49-F238E27FC236}">
                <a16:creationId xmlns="" xmlns:a16="http://schemas.microsoft.com/office/drawing/2014/main" id="{AD40CA36-5D78-46A7-9FF9-18457350541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285750"/>
            <a:ext cx="7315200" cy="508397"/>
          </a:xfrm>
        </p:spPr>
        <p:txBody>
          <a:bodyPr>
            <a:normAutofit fontScale="90000"/>
          </a:bodyPr>
          <a:lstStyle/>
          <a:p>
            <a:r>
              <a:rPr lang="sr-Cyrl-RS" sz="2800" dirty="0"/>
              <a:t>Шта се променило у односу на </a:t>
            </a:r>
            <a:r>
              <a:rPr lang="sr-Cyrl-RS" sz="2800" dirty="0" smtClean="0"/>
              <a:t>2022. </a:t>
            </a:r>
            <a:r>
              <a:rPr lang="sr-Cyrl-RS" sz="2800" dirty="0"/>
              <a:t>годину?</a:t>
            </a:r>
            <a:endParaRPr lang="sr-Latn-RS" altLang="en-US" sz="2800" dirty="0"/>
          </a:p>
        </p:txBody>
      </p:sp>
      <p:sp>
        <p:nvSpPr>
          <p:cNvPr id="17411" name="Rectangle 3">
            <a:extLst>
              <a:ext uri="{FF2B5EF4-FFF2-40B4-BE49-F238E27FC236}">
                <a16:creationId xmlns="" xmlns:a16="http://schemas.microsoft.com/office/drawing/2014/main" id="{A6D2914F-D23D-411A-9ED1-117D61D1EA5B}"/>
              </a:ext>
            </a:extLst>
          </p:cNvPr>
          <p:cNvSpPr>
            <a:spLocks noGrp="1" noChangeArrowheads="1"/>
          </p:cNvSpPr>
          <p:nvPr>
            <p:ph sz="half" idx="4294967295"/>
          </p:nvPr>
        </p:nvSpPr>
        <p:spPr>
          <a:xfrm>
            <a:off x="457200" y="1352550"/>
            <a:ext cx="8229600" cy="847725"/>
          </a:xfrm>
        </p:spPr>
        <p:txBody>
          <a:bodyPr>
            <a:normAutofit fontScale="92500" lnSpcReduction="20000"/>
          </a:bodyPr>
          <a:lstStyle/>
          <a:p>
            <a:pPr marL="28575" indent="0" algn="just">
              <a:buNone/>
            </a:pPr>
            <a:r>
              <a:rPr lang="sr-Cyrl-RS" sz="2000" dirty="0"/>
              <a:t>Укупни трошкови наше општине у </a:t>
            </a:r>
            <a:r>
              <a:rPr lang="sr-Cyrl-RS" sz="2000" dirty="0" smtClean="0"/>
              <a:t>2023. </a:t>
            </a:r>
            <a:r>
              <a:rPr lang="sr-Cyrl-RS" sz="2000" dirty="0"/>
              <a:t>години </a:t>
            </a:r>
            <a:r>
              <a:rPr lang="sr-Cyrl-RS" b="1" dirty="0" smtClean="0"/>
              <a:t>више</a:t>
            </a:r>
            <a:r>
              <a:rPr lang="sr-Cyrl-RS" sz="2000" dirty="0" smtClean="0"/>
              <a:t> су планирани у </a:t>
            </a:r>
            <a:r>
              <a:rPr lang="sr-Cyrl-RS" sz="2000" dirty="0"/>
              <a:t>односу на </a:t>
            </a:r>
            <a:r>
              <a:rPr lang="sr-Cyrl-RS" sz="2000" dirty="0" smtClean="0"/>
              <a:t>  Одлуку </a:t>
            </a:r>
            <a:r>
              <a:rPr lang="sr-Cyrl-RS" sz="2000" dirty="0"/>
              <a:t>о буџету за </a:t>
            </a:r>
            <a:r>
              <a:rPr lang="sr-Cyrl-RS" sz="2000" dirty="0" smtClean="0"/>
              <a:t>2022. </a:t>
            </a:r>
            <a:r>
              <a:rPr lang="sr-Cyrl-RS" sz="2000" dirty="0"/>
              <a:t>годину </a:t>
            </a:r>
            <a:r>
              <a:rPr lang="sr-Cyrl-RS" sz="2000" dirty="0" smtClean="0"/>
              <a:t>за </a:t>
            </a:r>
            <a:r>
              <a:rPr lang="sr-Cyrl-RS" sz="2000" dirty="0" smtClean="0"/>
              <a:t>2,496,000.00 </a:t>
            </a:r>
            <a:r>
              <a:rPr lang="sr-Cyrl-RS" sz="2000" dirty="0" smtClean="0"/>
              <a:t>динара</a:t>
            </a:r>
            <a:endParaRPr lang="en-US" sz="2000" dirty="0">
              <a:solidFill>
                <a:srgbClr val="FFC000"/>
              </a:solidFill>
            </a:endParaRPr>
          </a:p>
        </p:txBody>
      </p:sp>
      <p:sp>
        <p:nvSpPr>
          <p:cNvPr id="16388" name="Rectangle 4">
            <a:extLst>
              <a:ext uri="{FF2B5EF4-FFF2-40B4-BE49-F238E27FC236}">
                <a16:creationId xmlns="" xmlns:a16="http://schemas.microsoft.com/office/drawing/2014/main" id="{6A4A0EB2-2045-4442-9D4F-6BDC72C16654}"/>
              </a:ext>
            </a:extLst>
          </p:cNvPr>
          <p:cNvSpPr>
            <a:spLocks noGrp="1" noChangeArrowheads="1"/>
          </p:cNvSpPr>
          <p:nvPr>
            <p:ph sz="quarter" idx="4294967295"/>
          </p:nvPr>
        </p:nvSpPr>
        <p:spPr>
          <a:xfrm>
            <a:off x="1371601" y="2305051"/>
            <a:ext cx="7772401" cy="1028699"/>
          </a:xfrm>
        </p:spPr>
        <p:txBody>
          <a:bodyPr rtlCol="0">
            <a:normAutofit fontScale="25000" lnSpcReduction="20000"/>
          </a:bodyPr>
          <a:lstStyle/>
          <a:p>
            <a:pPr marL="0" lvl="0" indent="0">
              <a:buNone/>
            </a:pPr>
            <a:r>
              <a:rPr lang="sr-Cyrl-R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sr-Cyrl-RS" sz="4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       </a:t>
            </a:r>
            <a:r>
              <a:rPr lang="sr-Cyrl-RS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Издаци</a:t>
            </a:r>
            <a:r>
              <a:rPr lang="sr-Cyrl-RS" sz="8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r-Cyrl-RS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за основна средства су </a:t>
            </a:r>
            <a:r>
              <a:rPr lang="sr-Cyrl-RS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r-Cyrl-RS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су смањени  за </a:t>
            </a:r>
            <a:r>
              <a:rPr lang="sr-Cyrl-RS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2,950,000.00 </a:t>
            </a:r>
            <a:r>
              <a:rPr lang="sr-Cyrl-RS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дин</a:t>
            </a:r>
            <a:r>
              <a:rPr lang="sr-Cyrl-RS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;</a:t>
            </a:r>
          </a:p>
          <a:p>
            <a:pPr marL="0" lvl="0" indent="0">
              <a:buNone/>
            </a:pPr>
            <a:r>
              <a:rPr lang="sr-Cyrl-RS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     Дотације и трансфери су смањени за 2,000,000.00 динара</a:t>
            </a:r>
          </a:p>
          <a:p>
            <a:pPr lvl="0">
              <a:buFont typeface="Arial" charset="0"/>
              <a:buChar char="•"/>
            </a:pPr>
            <a:endParaRPr lang="sr-Cyrl-RS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  <a:defRPr/>
            </a:pPr>
            <a:r>
              <a:rPr lang="ru-RU" b="1" dirty="0" smtClean="0">
                <a:solidFill>
                  <a:srgbClr val="ED136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ru-RU" b="1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  <a:defRPr/>
            </a:pPr>
            <a:r>
              <a:rPr lang="ru-RU" sz="17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17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413" name="Rectangle 5">
            <a:extLst>
              <a:ext uri="{FF2B5EF4-FFF2-40B4-BE49-F238E27FC236}">
                <a16:creationId xmlns="" xmlns:a16="http://schemas.microsoft.com/office/drawing/2014/main" id="{DF5F1BD0-CA20-43F9-91B5-9B94D8254D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514098"/>
            <a:ext cx="7467600" cy="1457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/>
            <a:endParaRPr lang="sr-Cyrl-RS" b="1" dirty="0" smtClean="0">
              <a:solidFill>
                <a:srgbClr val="FFFF00"/>
              </a:solidFill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sr-Cyrl-RS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Расходи за запослене су планирани више за </a:t>
            </a:r>
            <a:r>
              <a:rPr lang="sr-Cyrl-RS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1,250,000.00 </a:t>
            </a:r>
            <a:r>
              <a:rPr lang="sr-Cyrl-RS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дин</a:t>
            </a:r>
            <a:r>
              <a:rPr lang="sr-Cyrl-RS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.</a:t>
            </a:r>
            <a:endParaRPr lang="sr-Cyrl-RS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sr-Cyrl-RS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Расходи за социјалну заштиту</a:t>
            </a:r>
            <a:r>
              <a:rPr lang="sr-Cyrl-RS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</a:t>
            </a:r>
            <a:r>
              <a:rPr lang="sr-Cyrl-RS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су </a:t>
            </a:r>
            <a:r>
              <a:rPr lang="sr-Cyrl-RS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повећани за 80,000.00 дин</a:t>
            </a:r>
            <a:r>
              <a:rPr lang="sr-Cyrl-RS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.</a:t>
            </a:r>
            <a:endParaRPr lang="sr-Cyrl-RS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sr-Cyrl-RS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Остали расходи су повећани за </a:t>
            </a:r>
            <a:r>
              <a:rPr lang="sr-Cyrl-RS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2</a:t>
            </a:r>
            <a:r>
              <a:rPr lang="sr-Cyrl-RS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80,000.00 динара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r-Cyrl-RS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Коришћење роба и услуга су повећани за 3,799,000.00 динара</a:t>
            </a:r>
            <a:endParaRPr lang="sr-Cyrl-RS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  <a:buFontTx/>
              <a:buChar char="•"/>
            </a:pPr>
            <a:endParaRPr lang="sr-Cyrl-RS" altLang="en-US" b="1" dirty="0"/>
          </a:p>
          <a:p>
            <a:pPr eaLnBrk="1" hangingPunct="1">
              <a:spcBef>
                <a:spcPct val="20000"/>
              </a:spcBef>
              <a:buFontTx/>
              <a:buChar char="•"/>
            </a:pPr>
            <a:endParaRPr lang="sr-Latn-R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14" name="AutoShape 6">
            <a:extLst>
              <a:ext uri="{FF2B5EF4-FFF2-40B4-BE49-F238E27FC236}">
                <a16:creationId xmlns="" xmlns:a16="http://schemas.microsoft.com/office/drawing/2014/main" id="{46E92AF2-1D0D-4B90-B2B5-36E571FEE8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1" y="2421731"/>
            <a:ext cx="485775" cy="733425"/>
          </a:xfrm>
          <a:prstGeom prst="downArrow">
            <a:avLst>
              <a:gd name="adj1" fmla="val 50000"/>
              <a:gd name="adj2" fmla="val 50327"/>
            </a:avLst>
          </a:prstGeom>
          <a:solidFill>
            <a:srgbClr val="FF0000"/>
          </a:solidFill>
          <a:ln w="15875">
            <a:solidFill>
              <a:srgbClr val="739CC3"/>
            </a:solidFill>
            <a:miter lim="800000"/>
            <a:headEnd/>
            <a:tailEnd/>
          </a:ln>
        </p:spPr>
        <p:txBody>
          <a:bodyPr vert="eaVert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sr-Latn-R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15" name="AutoShape 7">
            <a:extLst>
              <a:ext uri="{FF2B5EF4-FFF2-40B4-BE49-F238E27FC236}">
                <a16:creationId xmlns="" xmlns:a16="http://schemas.microsoft.com/office/drawing/2014/main" id="{E8CC32D7-D5E1-4181-896E-E3B5107086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62913" y="3514098"/>
            <a:ext cx="485775" cy="688181"/>
          </a:xfrm>
          <a:prstGeom prst="upArrow">
            <a:avLst>
              <a:gd name="adj1" fmla="val 50000"/>
              <a:gd name="adj2" fmla="val 47222"/>
            </a:avLst>
          </a:prstGeom>
          <a:solidFill>
            <a:srgbClr val="3366FF"/>
          </a:solidFill>
          <a:ln w="15875">
            <a:solidFill>
              <a:srgbClr val="739CC3"/>
            </a:solidFill>
            <a:miter lim="800000"/>
            <a:headEnd/>
            <a:tailEnd/>
          </a:ln>
        </p:spPr>
        <p:txBody>
          <a:bodyPr vert="eaVert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sr-Latn-R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160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1" grpId="0" build="p"/>
      <p:bldP spid="16388" grpId="0" build="p"/>
      <p:bldP spid="17413" grpId="0"/>
      <p:bldP spid="17414" grpId="0" animBg="1"/>
      <p:bldP spid="174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8207" y="114300"/>
            <a:ext cx="7787208" cy="583574"/>
          </a:xfrm>
        </p:spPr>
        <p:txBody>
          <a:bodyPr>
            <a:normAutofit/>
          </a:bodyPr>
          <a:lstStyle/>
          <a:p>
            <a:r>
              <a:rPr lang="sr-Cyrl-RS" sz="3000" b="1" dirty="0">
                <a:latin typeface="+mn-lt"/>
              </a:rPr>
              <a:t>Расходи буџета по програмима</a:t>
            </a:r>
            <a:endParaRPr lang="en-US" sz="3000" b="1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F9E40ABB-A4CD-4E37-AFCB-CC1877536E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6033283"/>
              </p:ext>
            </p:extLst>
          </p:nvPr>
        </p:nvGraphicFramePr>
        <p:xfrm>
          <a:off x="76200" y="895350"/>
          <a:ext cx="8960308" cy="4418715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4403954">
                  <a:extLst>
                    <a:ext uri="{9D8B030D-6E8A-4147-A177-3AD203B41FA5}">
                      <a16:colId xmlns="" xmlns:a16="http://schemas.microsoft.com/office/drawing/2014/main" val="1754900752"/>
                    </a:ext>
                  </a:extLst>
                </a:gridCol>
                <a:gridCol w="3048000">
                  <a:extLst>
                    <a:ext uri="{9D8B030D-6E8A-4147-A177-3AD203B41FA5}">
                      <a16:colId xmlns="" xmlns:a16="http://schemas.microsoft.com/office/drawing/2014/main" val="826029379"/>
                    </a:ext>
                  </a:extLst>
                </a:gridCol>
                <a:gridCol w="1508354">
                  <a:extLst>
                    <a:ext uri="{9D8B030D-6E8A-4147-A177-3AD203B41FA5}">
                      <a16:colId xmlns="" xmlns:a16="http://schemas.microsoft.com/office/drawing/2014/main" val="2943394881"/>
                    </a:ext>
                  </a:extLst>
                </a:gridCol>
              </a:tblGrid>
              <a:tr h="325807">
                <a:tc>
                  <a:txBody>
                    <a:bodyPr/>
                    <a:lstStyle/>
                    <a:p>
                      <a:pPr algn="ctr"/>
                      <a:r>
                        <a:rPr lang="sr-Cyrl-RS" sz="900" dirty="0" smtClean="0"/>
                        <a:t>Назив програма</a:t>
                      </a:r>
                      <a:endParaRPr lang="en-US" sz="9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900" dirty="0"/>
                        <a:t>Средства из Одлуке о буџету за </a:t>
                      </a:r>
                      <a:r>
                        <a:rPr lang="sr-Cyrl-RS" sz="900" dirty="0" smtClean="0"/>
                        <a:t>202</a:t>
                      </a:r>
                      <a:r>
                        <a:rPr lang="en-GB" sz="900" dirty="0" smtClean="0"/>
                        <a:t>3</a:t>
                      </a:r>
                      <a:r>
                        <a:rPr lang="sr-Cyrl-RS" sz="900" dirty="0" smtClean="0"/>
                        <a:t>. </a:t>
                      </a:r>
                      <a:r>
                        <a:rPr lang="sr-Cyrl-RS" sz="900" dirty="0"/>
                        <a:t>годину  (износ у динарима)</a:t>
                      </a:r>
                      <a:endParaRPr lang="en-US" sz="9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900" dirty="0"/>
                        <a:t>%  буџета по програму </a:t>
                      </a:r>
                      <a:endParaRPr lang="en-US" sz="900" dirty="0"/>
                    </a:p>
                  </a:txBody>
                  <a:tcPr marT="34290" marB="34290"/>
                </a:tc>
                <a:extLst>
                  <a:ext uri="{0D108BD9-81ED-4DB2-BD59-A6C34878D82A}">
                    <a16:rowId xmlns="" xmlns:a16="http://schemas.microsoft.com/office/drawing/2014/main" val="267739698"/>
                  </a:ext>
                </a:extLst>
              </a:tr>
              <a:tr h="247915">
                <a:tc>
                  <a:txBody>
                    <a:bodyPr/>
                    <a:lstStyle/>
                    <a:p>
                      <a:r>
                        <a:rPr lang="sr-Cyrl-RS" sz="1100" b="1" dirty="0"/>
                        <a:t>Програм </a:t>
                      </a:r>
                      <a:r>
                        <a:rPr lang="sr-Cyrl-RS" sz="1100" b="1" dirty="0" smtClean="0"/>
                        <a:t>2</a:t>
                      </a:r>
                      <a:r>
                        <a:rPr lang="sr-Cyrl-RS" sz="1100" b="1" baseline="0" dirty="0" smtClean="0"/>
                        <a:t> - </a:t>
                      </a:r>
                      <a:r>
                        <a:rPr lang="sr-Cyrl-RS" sz="1100" b="1" dirty="0" smtClean="0"/>
                        <a:t> </a:t>
                      </a:r>
                      <a:r>
                        <a:rPr lang="sr-Cyrl-RS" sz="1100" b="1" dirty="0"/>
                        <a:t>Комуналне делатности</a:t>
                      </a:r>
                      <a:endParaRPr lang="en-US" sz="11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b="1" dirty="0" smtClean="0"/>
                        <a:t>  </a:t>
                      </a:r>
                      <a:r>
                        <a:rPr lang="en-GB" sz="1200" b="1" dirty="0" smtClean="0"/>
                        <a:t>2</a:t>
                      </a:r>
                      <a:r>
                        <a:rPr lang="sr-Cyrl-RS" sz="1200" b="1" dirty="0" smtClean="0"/>
                        <a:t>,</a:t>
                      </a:r>
                      <a:r>
                        <a:rPr lang="en-GB" sz="1200" b="1" dirty="0" smtClean="0"/>
                        <a:t>5</a:t>
                      </a:r>
                      <a:r>
                        <a:rPr lang="sr-Cyrl-RS" sz="1200" b="1" dirty="0" smtClean="0"/>
                        <a:t>00,00000</a:t>
                      </a:r>
                      <a:endParaRPr lang="en-US" sz="12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b="1" dirty="0" smtClean="0"/>
                        <a:t>1,42</a:t>
                      </a:r>
                      <a:endParaRPr lang="en-US" sz="1200" b="1" dirty="0"/>
                    </a:p>
                  </a:txBody>
                  <a:tcPr marT="34290" marB="34290"/>
                </a:tc>
                <a:extLst>
                  <a:ext uri="{0D108BD9-81ED-4DB2-BD59-A6C34878D82A}">
                    <a16:rowId xmlns="" xmlns:a16="http://schemas.microsoft.com/office/drawing/2014/main" val="3698863823"/>
                  </a:ext>
                </a:extLst>
              </a:tr>
              <a:tr h="259184">
                <a:tc>
                  <a:txBody>
                    <a:bodyPr/>
                    <a:lstStyle/>
                    <a:p>
                      <a:r>
                        <a:rPr lang="sr-Cyrl-RS" sz="1100" b="1" dirty="0"/>
                        <a:t>П</a:t>
                      </a:r>
                      <a:r>
                        <a:rPr lang="sr-Cyrl-RS" sz="1100" b="1" dirty="0" smtClean="0"/>
                        <a:t>рограм 3</a:t>
                      </a:r>
                      <a:r>
                        <a:rPr lang="sr-Cyrl-RS" sz="1100" b="1" baseline="0" dirty="0" smtClean="0"/>
                        <a:t> -</a:t>
                      </a:r>
                      <a:r>
                        <a:rPr lang="sr-Cyrl-RS" sz="1100" b="1" dirty="0" smtClean="0"/>
                        <a:t>  Локални </a:t>
                      </a:r>
                      <a:r>
                        <a:rPr lang="sr-Cyrl-RS" sz="1100" b="1" dirty="0"/>
                        <a:t>економски развој</a:t>
                      </a:r>
                      <a:endParaRPr lang="en-US" sz="11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b="1" dirty="0" smtClean="0"/>
                        <a:t>   1,600,000.00</a:t>
                      </a:r>
                      <a:endParaRPr lang="en-US" sz="12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b="1" dirty="0" smtClean="0"/>
                        <a:t>0,91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="" xmlns:a16="http://schemas.microsoft.com/office/drawing/2014/main" val="2108287674"/>
                  </a:ext>
                </a:extLst>
              </a:tr>
              <a:tr h="2479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100" b="1" dirty="0" smtClean="0"/>
                        <a:t>Програм 4</a:t>
                      </a:r>
                      <a:r>
                        <a:rPr lang="sr-Cyrl-RS" sz="1100" b="1" baseline="0" dirty="0" smtClean="0"/>
                        <a:t> -  </a:t>
                      </a:r>
                      <a:r>
                        <a:rPr lang="sr-Cyrl-RS" sz="1100" b="1" dirty="0" smtClean="0"/>
                        <a:t>Развој</a:t>
                      </a:r>
                      <a:r>
                        <a:rPr lang="sr-Cyrl-RS" sz="1100" b="1" baseline="0" dirty="0" smtClean="0"/>
                        <a:t> туризма</a:t>
                      </a:r>
                      <a:endParaRPr lang="en-US" sz="1100" b="1" dirty="0" smtClean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b="1" dirty="0" smtClean="0"/>
                        <a:t>    1,200,000.00</a:t>
                      </a:r>
                      <a:endParaRPr lang="en-US" sz="12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b="1" dirty="0" smtClean="0"/>
                        <a:t>0,68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591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100" b="1" dirty="0" smtClean="0"/>
                        <a:t>Програм 5 –  Пољопривреда и рурални развој</a:t>
                      </a:r>
                      <a:endParaRPr lang="en-US" sz="1100" b="1" dirty="0" smtClean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b="1" dirty="0" smtClean="0"/>
                        <a:t>   </a:t>
                      </a:r>
                      <a:r>
                        <a:rPr lang="en-GB" sz="1200" b="1" dirty="0" smtClean="0"/>
                        <a:t>6</a:t>
                      </a:r>
                      <a:r>
                        <a:rPr lang="sr-Cyrl-RS" sz="1200" b="1" dirty="0" smtClean="0"/>
                        <a:t>,000,000.00</a:t>
                      </a:r>
                      <a:endParaRPr lang="en-US" sz="12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b="1" dirty="0" smtClean="0"/>
                        <a:t>3,40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="" xmlns:a16="http://schemas.microsoft.com/office/drawing/2014/main" val="3101076896"/>
                  </a:ext>
                </a:extLst>
              </a:tr>
              <a:tr h="2591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100" b="1" dirty="0" smtClean="0"/>
                        <a:t>Програм 6</a:t>
                      </a:r>
                      <a:r>
                        <a:rPr lang="sr-Cyrl-RS" sz="1100" b="1" baseline="0" dirty="0" smtClean="0"/>
                        <a:t> –  Заштита животне средине</a:t>
                      </a:r>
                      <a:endParaRPr lang="en-US" sz="1100" b="1" dirty="0" smtClean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b="1" dirty="0" smtClean="0"/>
                        <a:t>      250,000,00</a:t>
                      </a:r>
                      <a:endParaRPr lang="en-US" sz="12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b="1" dirty="0" smtClean="0"/>
                        <a:t>1,15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47915">
                <a:tc>
                  <a:txBody>
                    <a:bodyPr/>
                    <a:lstStyle/>
                    <a:p>
                      <a:r>
                        <a:rPr lang="sr-Cyrl-RS" sz="1100" b="1" dirty="0" smtClean="0"/>
                        <a:t>Програм 8 – Предшколско образовање</a:t>
                      </a:r>
                      <a:endParaRPr lang="en-US" sz="11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b="1" dirty="0" smtClean="0"/>
                        <a:t>      500,000.00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b="1" dirty="0" smtClean="0"/>
                        <a:t>0,29</a:t>
                      </a:r>
                      <a:endParaRPr lang="en-US" sz="1200" b="1" dirty="0"/>
                    </a:p>
                  </a:txBody>
                  <a:tcPr marT="34290" marB="34290"/>
                </a:tc>
                <a:extLst>
                  <a:ext uri="{0D108BD9-81ED-4DB2-BD59-A6C34878D82A}">
                    <a16:rowId xmlns="" xmlns:a16="http://schemas.microsoft.com/office/drawing/2014/main" val="2408660304"/>
                  </a:ext>
                </a:extLst>
              </a:tr>
              <a:tr h="383141">
                <a:tc>
                  <a:txBody>
                    <a:bodyPr/>
                    <a:lstStyle/>
                    <a:p>
                      <a:r>
                        <a:rPr lang="sr-Cyrl-RS" sz="1100" b="1" dirty="0"/>
                        <a:t>Програм </a:t>
                      </a:r>
                      <a:r>
                        <a:rPr lang="sr-Cyrl-RS" sz="1100" b="1" dirty="0" smtClean="0"/>
                        <a:t>9 -  Основно образовање</a:t>
                      </a:r>
                      <a:r>
                        <a:rPr lang="sr-Cyrl-RS" sz="1100" b="1" baseline="0" dirty="0" smtClean="0"/>
                        <a:t> </a:t>
                      </a:r>
                      <a:r>
                        <a:rPr lang="sr-Cyrl-RS" sz="1100" b="1" dirty="0" smtClean="0"/>
                        <a:t>иваспитање</a:t>
                      </a:r>
                      <a:endParaRPr lang="en-US" sz="11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b="1" dirty="0" smtClean="0"/>
                        <a:t>      500,000.00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b="1" dirty="0" smtClean="0"/>
                        <a:t>0,29</a:t>
                      </a:r>
                      <a:endParaRPr lang="en-US" sz="1200" b="1" dirty="0"/>
                    </a:p>
                  </a:txBody>
                  <a:tcPr marT="34290" marB="34290"/>
                </a:tc>
                <a:extLst>
                  <a:ext uri="{0D108BD9-81ED-4DB2-BD59-A6C34878D82A}">
                    <a16:rowId xmlns="" xmlns:a16="http://schemas.microsoft.com/office/drawing/2014/main" val="766556103"/>
                  </a:ext>
                </a:extLst>
              </a:tr>
              <a:tr h="247915">
                <a:tc>
                  <a:txBody>
                    <a:bodyPr/>
                    <a:lstStyle/>
                    <a:p>
                      <a:r>
                        <a:rPr lang="sr-Cyrl-RS" sz="1100" b="1" dirty="0"/>
                        <a:t>Програм </a:t>
                      </a:r>
                      <a:r>
                        <a:rPr lang="sr-Cyrl-RS" sz="1100" b="1" dirty="0" smtClean="0"/>
                        <a:t>11</a:t>
                      </a:r>
                      <a:r>
                        <a:rPr lang="sr-Cyrl-RS" sz="1100" b="1" baseline="0" dirty="0" smtClean="0"/>
                        <a:t> -  </a:t>
                      </a:r>
                      <a:r>
                        <a:rPr lang="sr-Cyrl-RS" sz="1100" b="1" dirty="0" smtClean="0"/>
                        <a:t>Социјална </a:t>
                      </a:r>
                      <a:r>
                        <a:rPr lang="sr-Cyrl-RS" sz="1100" b="1" dirty="0"/>
                        <a:t>и дечија </a:t>
                      </a:r>
                      <a:r>
                        <a:rPr lang="sr-Cyrl-RS" sz="1100" b="1" dirty="0" smtClean="0"/>
                        <a:t>заштита</a:t>
                      </a:r>
                      <a:endParaRPr lang="en-US" sz="11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b="1" smtClean="0"/>
                        <a:t>   7,000,000.00</a:t>
                      </a:r>
                      <a:endParaRPr lang="en-US" sz="12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b="1" dirty="0" smtClean="0"/>
                        <a:t>3,96</a:t>
                      </a:r>
                      <a:endParaRPr lang="en-US" sz="1200" b="1" dirty="0"/>
                    </a:p>
                  </a:txBody>
                  <a:tcPr marT="34290" marB="34290"/>
                </a:tc>
                <a:extLst>
                  <a:ext uri="{0D108BD9-81ED-4DB2-BD59-A6C34878D82A}">
                    <a16:rowId xmlns="" xmlns:a16="http://schemas.microsoft.com/office/drawing/2014/main" val="1414730366"/>
                  </a:ext>
                </a:extLst>
              </a:tr>
              <a:tr h="247915">
                <a:tc>
                  <a:txBody>
                    <a:bodyPr/>
                    <a:lstStyle/>
                    <a:p>
                      <a:r>
                        <a:rPr lang="sr-Cyrl-RS" sz="1100" b="1" dirty="0"/>
                        <a:t>Програм </a:t>
                      </a:r>
                      <a:r>
                        <a:rPr lang="sr-Cyrl-RS" sz="1100" b="1" dirty="0" smtClean="0"/>
                        <a:t>13 - Развој </a:t>
                      </a:r>
                      <a:r>
                        <a:rPr lang="sr-Cyrl-RS" sz="1100" b="1" dirty="0"/>
                        <a:t>културе и информисања</a:t>
                      </a:r>
                      <a:endParaRPr lang="en-US" sz="11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/>
                        <a:t> 6</a:t>
                      </a:r>
                      <a:r>
                        <a:rPr lang="sr-Cyrl-RS" sz="1200" b="1" dirty="0" smtClean="0"/>
                        <a:t>,</a:t>
                      </a:r>
                      <a:r>
                        <a:rPr lang="en-GB" sz="1200" b="1" dirty="0" smtClean="0"/>
                        <a:t>300</a:t>
                      </a:r>
                      <a:r>
                        <a:rPr lang="sr-Cyrl-RS" sz="1200" b="1" dirty="0" smtClean="0"/>
                        <a:t>,000.00</a:t>
                      </a:r>
                      <a:endParaRPr lang="en-US" sz="12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b="1" dirty="0" smtClean="0"/>
                        <a:t>3,57</a:t>
                      </a:r>
                      <a:endParaRPr lang="en-US" sz="1200" b="1" dirty="0"/>
                    </a:p>
                  </a:txBody>
                  <a:tcPr marT="34290" marB="34290"/>
                </a:tc>
                <a:extLst>
                  <a:ext uri="{0D108BD9-81ED-4DB2-BD59-A6C34878D82A}">
                    <a16:rowId xmlns="" xmlns:a16="http://schemas.microsoft.com/office/drawing/2014/main" val="2084141709"/>
                  </a:ext>
                </a:extLst>
              </a:tr>
              <a:tr h="247915">
                <a:tc>
                  <a:txBody>
                    <a:bodyPr/>
                    <a:lstStyle/>
                    <a:p>
                      <a:r>
                        <a:rPr lang="sr-Cyrl-RS" sz="1100" b="1" dirty="0"/>
                        <a:t>Програм </a:t>
                      </a:r>
                      <a:r>
                        <a:rPr lang="sr-Cyrl-RS" sz="1100" b="1" dirty="0" smtClean="0"/>
                        <a:t>14</a:t>
                      </a:r>
                      <a:r>
                        <a:rPr lang="sr-Cyrl-RS" sz="1100" b="1" baseline="0" dirty="0" smtClean="0"/>
                        <a:t> - </a:t>
                      </a:r>
                      <a:r>
                        <a:rPr lang="sr-Cyrl-RS" sz="1100" b="1" dirty="0" smtClean="0"/>
                        <a:t>Развој </a:t>
                      </a:r>
                      <a:r>
                        <a:rPr lang="sr-Cyrl-RS" sz="1100" b="1" dirty="0"/>
                        <a:t>спорта и омладине</a:t>
                      </a:r>
                      <a:endParaRPr lang="en-US" sz="11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/>
                        <a:t> 9</a:t>
                      </a:r>
                      <a:r>
                        <a:rPr lang="sr-Cyrl-RS" sz="1200" b="1" dirty="0" smtClean="0"/>
                        <a:t>,</a:t>
                      </a:r>
                      <a:r>
                        <a:rPr lang="en-GB" sz="1200" b="1" dirty="0" smtClean="0"/>
                        <a:t>450</a:t>
                      </a:r>
                      <a:r>
                        <a:rPr lang="sr-Cyrl-RS" sz="1200" b="1" dirty="0" smtClean="0"/>
                        <a:t>,000.00</a:t>
                      </a:r>
                      <a:endParaRPr lang="en-US" sz="12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b="1" dirty="0" smtClean="0"/>
                        <a:t>5,35</a:t>
                      </a:r>
                      <a:endParaRPr lang="en-US" sz="1200" b="1" dirty="0"/>
                    </a:p>
                  </a:txBody>
                  <a:tcPr marT="34290" marB="34290"/>
                </a:tc>
                <a:extLst>
                  <a:ext uri="{0D108BD9-81ED-4DB2-BD59-A6C34878D82A}">
                    <a16:rowId xmlns="" xmlns:a16="http://schemas.microsoft.com/office/drawing/2014/main" val="712639953"/>
                  </a:ext>
                </a:extLst>
              </a:tr>
              <a:tr h="383141">
                <a:tc>
                  <a:txBody>
                    <a:bodyPr/>
                    <a:lstStyle/>
                    <a:p>
                      <a:r>
                        <a:rPr lang="sr-Cyrl-RS" sz="1100" b="1" dirty="0"/>
                        <a:t>Програм </a:t>
                      </a:r>
                      <a:r>
                        <a:rPr lang="sr-Cyrl-RS" sz="1100" b="1" dirty="0" smtClean="0"/>
                        <a:t>15</a:t>
                      </a:r>
                      <a:r>
                        <a:rPr lang="sr-Cyrl-RS" sz="1100" b="1" baseline="0" dirty="0" smtClean="0"/>
                        <a:t> - </a:t>
                      </a:r>
                      <a:r>
                        <a:rPr lang="sr-Cyrl-RS" sz="1100" b="1" dirty="0" smtClean="0"/>
                        <a:t>Опште </a:t>
                      </a:r>
                      <a:r>
                        <a:rPr lang="sr-Cyrl-RS" sz="1100" b="1" dirty="0"/>
                        <a:t>услуге локалне самоуправе </a:t>
                      </a:r>
                      <a:endParaRPr lang="en-US" sz="11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/>
                        <a:t>90</a:t>
                      </a:r>
                      <a:r>
                        <a:rPr lang="sr-Cyrl-RS" sz="1200" b="1" dirty="0" smtClean="0"/>
                        <a:t>,</a:t>
                      </a:r>
                      <a:r>
                        <a:rPr lang="en-GB" sz="1200" b="1" dirty="0" smtClean="0"/>
                        <a:t>253</a:t>
                      </a:r>
                      <a:r>
                        <a:rPr lang="sr-Cyrl-RS" sz="1200" b="1" dirty="0" smtClean="0"/>
                        <a:t>,872.00</a:t>
                      </a:r>
                      <a:endParaRPr lang="en-US" sz="12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b="1" dirty="0" smtClean="0"/>
                        <a:t>51,07</a:t>
                      </a:r>
                      <a:endParaRPr lang="en-US" sz="1200" b="1" dirty="0"/>
                    </a:p>
                  </a:txBody>
                  <a:tcPr marT="34290" marB="34290"/>
                </a:tc>
                <a:extLst>
                  <a:ext uri="{0D108BD9-81ED-4DB2-BD59-A6C34878D82A}">
                    <a16:rowId xmlns="" xmlns:a16="http://schemas.microsoft.com/office/drawing/2014/main" val="949910891"/>
                  </a:ext>
                </a:extLst>
              </a:tr>
              <a:tr h="383141">
                <a:tc>
                  <a:txBody>
                    <a:bodyPr/>
                    <a:lstStyle/>
                    <a:p>
                      <a:r>
                        <a:rPr lang="sr-Cyrl-RS" sz="1100" b="1" dirty="0" smtClean="0"/>
                        <a:t>Програм 16</a:t>
                      </a:r>
                      <a:r>
                        <a:rPr lang="sr-Cyrl-RS" sz="1100" b="1" baseline="0" dirty="0" smtClean="0"/>
                        <a:t> -</a:t>
                      </a:r>
                      <a:r>
                        <a:rPr lang="sr-Cyrl-RS" sz="1100" b="1" dirty="0" smtClean="0"/>
                        <a:t> Политички систем лок.</a:t>
                      </a:r>
                      <a:r>
                        <a:rPr lang="sr-Cyrl-RS" sz="1100" b="1" baseline="0" dirty="0" smtClean="0"/>
                        <a:t> </a:t>
                      </a:r>
                      <a:r>
                        <a:rPr lang="sr-Cyrl-RS" sz="1100" b="1" dirty="0" smtClean="0"/>
                        <a:t>самоуправе</a:t>
                      </a:r>
                      <a:endParaRPr lang="en-US" sz="11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/>
                        <a:t> </a:t>
                      </a:r>
                      <a:r>
                        <a:rPr lang="sr-Cyrl-RS" sz="1200" b="1" dirty="0" smtClean="0"/>
                        <a:t>5</a:t>
                      </a:r>
                      <a:r>
                        <a:rPr lang="en-GB" sz="1200" b="1" dirty="0" smtClean="0"/>
                        <a:t>1</a:t>
                      </a:r>
                      <a:r>
                        <a:rPr lang="sr-Cyrl-RS" sz="1200" b="1" dirty="0" smtClean="0"/>
                        <a:t>,</a:t>
                      </a:r>
                      <a:r>
                        <a:rPr lang="en-GB" sz="1200" b="1" dirty="0" smtClean="0"/>
                        <a:t>196</a:t>
                      </a:r>
                      <a:r>
                        <a:rPr lang="sr-Cyrl-RS" sz="1200" b="1" dirty="0" smtClean="0"/>
                        <a:t>,842.00</a:t>
                      </a:r>
                      <a:endParaRPr lang="en-US" sz="12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b="1" dirty="0" smtClean="0"/>
                        <a:t>28,97</a:t>
                      </a:r>
                      <a:endParaRPr lang="en-US" sz="1200" b="1" dirty="0"/>
                    </a:p>
                  </a:txBody>
                  <a:tcPr marT="34290" marB="34290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47915">
                <a:tc>
                  <a:txBody>
                    <a:bodyPr/>
                    <a:lstStyle/>
                    <a:p>
                      <a:r>
                        <a:rPr lang="sr-Cyrl-RS" sz="1100" b="1" dirty="0" smtClean="0"/>
                        <a:t>УКУПНИ</a:t>
                      </a:r>
                      <a:r>
                        <a:rPr lang="sr-Cyrl-RS" sz="1100" b="1" baseline="0" dirty="0" smtClean="0"/>
                        <a:t> РАСХОДИ ПО ПРОГРАМИМА</a:t>
                      </a:r>
                      <a:endParaRPr lang="en-US" sz="11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b="1" dirty="0" smtClean="0"/>
                        <a:t>1</a:t>
                      </a:r>
                      <a:r>
                        <a:rPr lang="en-GB" sz="1200" b="1" dirty="0" smtClean="0"/>
                        <a:t>76</a:t>
                      </a:r>
                      <a:r>
                        <a:rPr lang="sr-Cyrl-RS" sz="1200" b="1" dirty="0" smtClean="0"/>
                        <a:t>,</a:t>
                      </a:r>
                      <a:r>
                        <a:rPr lang="en-GB" sz="1200" b="1" dirty="0" smtClean="0"/>
                        <a:t>750</a:t>
                      </a:r>
                      <a:r>
                        <a:rPr lang="sr-Cyrl-RS" sz="1200" b="1" dirty="0" smtClean="0"/>
                        <a:t>,714.00</a:t>
                      </a:r>
                      <a:endParaRPr lang="en-US" sz="12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b="1" dirty="0" smtClean="0"/>
                        <a:t>100</a:t>
                      </a:r>
                      <a:endParaRPr lang="en-US" sz="1200" b="1" dirty="0"/>
                    </a:p>
                  </a:txBody>
                  <a:tcPr marT="34290" marB="34290"/>
                </a:tc>
                <a:extLst>
                  <a:ext uri="{0D108BD9-81ED-4DB2-BD59-A6C34878D82A}">
                    <a16:rowId xmlns="" xmlns:a16="http://schemas.microsoft.com/office/drawing/2014/main" val="1566446889"/>
                  </a:ext>
                </a:extLst>
              </a:tr>
              <a:tr h="369248"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/>
                    </a:p>
                  </a:txBody>
                  <a:tcPr marT="34290" marB="34290"/>
                </a:tc>
                <a:extLst>
                  <a:ext uri="{0D108BD9-81ED-4DB2-BD59-A6C34878D82A}">
                    <a16:rowId xmlns="" xmlns:a16="http://schemas.microsoft.com/office/drawing/2014/main" val="14901152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2740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09550"/>
            <a:ext cx="8229600" cy="857250"/>
          </a:xfrm>
        </p:spPr>
        <p:txBody>
          <a:bodyPr>
            <a:noAutofit/>
          </a:bodyPr>
          <a:lstStyle/>
          <a:p>
            <a:r>
              <a:rPr lang="sr-Cyrl-RS" sz="2400" b="1" dirty="0"/>
              <a:t>Расходи буџета расподељени по директним </a:t>
            </a:r>
            <a:r>
              <a:rPr lang="sr-Cyrl-RS" sz="2400" b="1" dirty="0" smtClean="0"/>
              <a:t> буџетским корисницима према нацрту</a:t>
            </a:r>
            <a:r>
              <a:rPr lang="sr-Latn-RS" sz="2400" b="1" dirty="0" smtClean="0"/>
              <a:t/>
            </a:r>
            <a:br>
              <a:rPr lang="sr-Latn-RS" sz="2400" b="1" dirty="0" smtClean="0"/>
            </a:br>
            <a:r>
              <a:rPr lang="sr-Cyrl-RS" sz="2400" b="1" dirty="0" smtClean="0"/>
              <a:t>Одлуке о буџету за 202</a:t>
            </a:r>
            <a:r>
              <a:rPr lang="en-GB" sz="2400" b="1" dirty="0" smtClean="0"/>
              <a:t>3</a:t>
            </a:r>
            <a:r>
              <a:rPr lang="sr-Cyrl-RS" sz="2400" b="1" dirty="0" smtClean="0"/>
              <a:t>.годину</a:t>
            </a:r>
            <a:endParaRPr lang="en-US" sz="2400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2005497"/>
              </p:ext>
            </p:extLst>
          </p:nvPr>
        </p:nvGraphicFramePr>
        <p:xfrm>
          <a:off x="609601" y="1600200"/>
          <a:ext cx="7488833" cy="3257550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57754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42784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4286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4058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28265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Р. бр.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Назив </a:t>
                      </a:r>
                      <a:r>
                        <a:rPr lang="sr-Cyrl-RS" sz="1200" dirty="0">
                          <a:effectLst/>
                        </a:rPr>
                        <a:t>буџетског </a:t>
                      </a:r>
                      <a:r>
                        <a:rPr lang="en-US" sz="1200" dirty="0">
                          <a:effectLst/>
                        </a:rPr>
                        <a:t>корисника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Средства из Одлуке о буџету за </a:t>
                      </a:r>
                      <a:r>
                        <a:rPr lang="sr-Cyrl-RS" sz="1200" dirty="0" smtClean="0"/>
                        <a:t>202</a:t>
                      </a:r>
                      <a:r>
                        <a:rPr lang="en-GB" sz="1200" dirty="0" smtClean="0"/>
                        <a:t>3</a:t>
                      </a:r>
                      <a:r>
                        <a:rPr lang="sr-Cyrl-RS" sz="1200" dirty="0" smtClean="0"/>
                        <a:t>. </a:t>
                      </a:r>
                      <a:r>
                        <a:rPr lang="sr-Cyrl-RS" sz="1200" dirty="0"/>
                        <a:t>годину  (износ у динарима)</a:t>
                      </a:r>
                      <a:endParaRPr lang="en-US" sz="1200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%  буџета по кориснику</a:t>
                      </a:r>
                      <a:endParaRPr lang="en-US" sz="1200" dirty="0"/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083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1.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Скупштина </a:t>
                      </a:r>
                      <a:r>
                        <a:rPr lang="sr-Cyrl-RS" sz="1400" b="1" dirty="0">
                          <a:effectLst/>
                        </a:rPr>
                        <a:t>општине</a:t>
                      </a:r>
                      <a:endParaRPr lang="en-US" sz="14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400" b="1" dirty="0" smtClean="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r>
                        <a:rPr lang="en-GB" sz="1400" b="1" dirty="0" smtClean="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r>
                        <a:rPr lang="sr-Cyrl-RS" sz="1400" b="1" dirty="0" smtClean="0">
                          <a:effectLst/>
                          <a:latin typeface="Times New Roman"/>
                          <a:ea typeface="Times New Roman"/>
                        </a:rPr>
                        <a:t>,</a:t>
                      </a:r>
                      <a:r>
                        <a:rPr lang="en-GB" sz="1400" b="1" dirty="0" smtClean="0">
                          <a:effectLst/>
                          <a:latin typeface="Times New Roman"/>
                          <a:ea typeface="Times New Roman"/>
                        </a:rPr>
                        <a:t>233</a:t>
                      </a:r>
                      <a:r>
                        <a:rPr lang="sr-Cyrl-RS" sz="1400" b="1" dirty="0" smtClean="0">
                          <a:effectLst/>
                          <a:latin typeface="Times New Roman"/>
                          <a:ea typeface="Times New Roman"/>
                        </a:rPr>
                        <a:t>,533.00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400" b="1" dirty="0" smtClean="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r>
                        <a:rPr lang="en-GB" sz="1400" b="1" dirty="0" smtClean="0">
                          <a:effectLst/>
                          <a:latin typeface="Times New Roman"/>
                          <a:ea typeface="Times New Roman"/>
                        </a:rPr>
                        <a:t>8</a:t>
                      </a:r>
                      <a:r>
                        <a:rPr lang="sr-Cyrl-RS" sz="1400" b="1" dirty="0" smtClean="0">
                          <a:effectLst/>
                          <a:latin typeface="Times New Roman"/>
                          <a:ea typeface="Times New Roman"/>
                        </a:rPr>
                        <a:t>,</a:t>
                      </a:r>
                      <a:r>
                        <a:rPr lang="en-GB" sz="1400" b="1" dirty="0" smtClean="0">
                          <a:effectLst/>
                          <a:latin typeface="Times New Roman"/>
                          <a:ea typeface="Times New Roman"/>
                        </a:rPr>
                        <a:t>81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0083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2.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400" b="1" dirty="0">
                          <a:effectLst/>
                          <a:latin typeface="+mn-lt"/>
                          <a:ea typeface="Times New Roman"/>
                        </a:rPr>
                        <a:t>Председник општине</a:t>
                      </a:r>
                      <a:endParaRPr lang="en-US" sz="14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400" b="1" dirty="0" smtClean="0">
                          <a:effectLst/>
                          <a:latin typeface="Times New Roman"/>
                          <a:ea typeface="Times New Roman"/>
                        </a:rPr>
                        <a:t>6,</a:t>
                      </a:r>
                      <a:r>
                        <a:rPr lang="en-GB" sz="1400" b="1" dirty="0" smtClean="0">
                          <a:effectLst/>
                          <a:latin typeface="Times New Roman"/>
                          <a:ea typeface="Times New Roman"/>
                        </a:rPr>
                        <a:t>34</a:t>
                      </a:r>
                      <a:r>
                        <a:rPr lang="sr-Cyrl-RS" sz="1400" b="1" dirty="0" smtClean="0">
                          <a:effectLst/>
                          <a:latin typeface="Times New Roman"/>
                          <a:ea typeface="Times New Roman"/>
                        </a:rPr>
                        <a:t>6,509.00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400" b="1" dirty="0" smtClean="0">
                          <a:effectLst/>
                          <a:latin typeface="Times New Roman"/>
                          <a:ea typeface="Times New Roman"/>
                        </a:rPr>
                        <a:t>3,</a:t>
                      </a:r>
                      <a:r>
                        <a:rPr lang="en-GB" sz="1400" b="1" dirty="0" smtClean="0">
                          <a:effectLst/>
                          <a:latin typeface="Times New Roman"/>
                          <a:ea typeface="Times New Roman"/>
                        </a:rPr>
                        <a:t>59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0083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3.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400" b="1" dirty="0">
                          <a:effectLst/>
                        </a:rPr>
                        <a:t>Општинско</a:t>
                      </a:r>
                      <a:r>
                        <a:rPr lang="en-US" sz="1400" b="1" dirty="0">
                          <a:effectLst/>
                        </a:rPr>
                        <a:t> веће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400" b="1" dirty="0" smtClean="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r>
                        <a:rPr lang="en-GB" sz="1400" b="1" dirty="0" smtClean="0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  <a:r>
                        <a:rPr lang="sr-Cyrl-RS" sz="1400" b="1" dirty="0" smtClean="0">
                          <a:effectLst/>
                          <a:latin typeface="Times New Roman"/>
                          <a:ea typeface="Times New Roman"/>
                        </a:rPr>
                        <a:t>,</a:t>
                      </a:r>
                      <a:r>
                        <a:rPr lang="en-GB" sz="1400" b="1" dirty="0" smtClean="0">
                          <a:effectLst/>
                          <a:latin typeface="Times New Roman"/>
                          <a:ea typeface="Times New Roman"/>
                        </a:rPr>
                        <a:t>716</a:t>
                      </a:r>
                      <a:r>
                        <a:rPr lang="sr-Cyrl-RS" sz="1400" b="1" dirty="0" smtClean="0">
                          <a:effectLst/>
                          <a:latin typeface="Times New Roman"/>
                          <a:ea typeface="Times New Roman"/>
                        </a:rPr>
                        <a:t>,800.00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400" b="1" dirty="0" smtClean="0">
                          <a:effectLst/>
                          <a:latin typeface="Times New Roman"/>
                          <a:ea typeface="Times New Roman"/>
                        </a:rPr>
                        <a:t>8,9</a:t>
                      </a:r>
                      <a:r>
                        <a:rPr lang="en-GB" sz="1400" b="1" dirty="0" smtClean="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0083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4.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400" b="1" dirty="0">
                          <a:effectLst/>
                        </a:rPr>
                        <a:t>Општинска </a:t>
                      </a:r>
                      <a:r>
                        <a:rPr lang="en-US" sz="1400" b="1" dirty="0">
                          <a:effectLst/>
                        </a:rPr>
                        <a:t>управа</a:t>
                      </a:r>
                      <a:endParaRPr lang="en-US" sz="14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400" b="1" dirty="0" smtClean="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r>
                        <a:rPr lang="en-GB" sz="1400" b="1" dirty="0" smtClean="0">
                          <a:effectLst/>
                          <a:latin typeface="Times New Roman"/>
                          <a:ea typeface="Times New Roman"/>
                        </a:rPr>
                        <a:t>21</a:t>
                      </a:r>
                      <a:r>
                        <a:rPr lang="sr-Cyrl-RS" sz="1400" b="1" dirty="0" smtClean="0">
                          <a:effectLst/>
                          <a:latin typeface="Times New Roman"/>
                          <a:ea typeface="Times New Roman"/>
                        </a:rPr>
                        <a:t>,</a:t>
                      </a:r>
                      <a:r>
                        <a:rPr lang="en-GB" sz="1400" b="1" dirty="0" smtClean="0">
                          <a:effectLst/>
                          <a:latin typeface="Times New Roman"/>
                          <a:ea typeface="Times New Roman"/>
                        </a:rPr>
                        <a:t>453</a:t>
                      </a:r>
                      <a:r>
                        <a:rPr lang="sr-Cyrl-RS" sz="1400" b="1" dirty="0" smtClean="0">
                          <a:effectLst/>
                          <a:latin typeface="Times New Roman"/>
                          <a:ea typeface="Times New Roman"/>
                        </a:rPr>
                        <a:t>,872.00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400" b="1" dirty="0" smtClean="0">
                          <a:effectLst/>
                          <a:latin typeface="Times New Roman"/>
                          <a:ea typeface="Times New Roman"/>
                        </a:rPr>
                        <a:t>68,</a:t>
                      </a:r>
                      <a:r>
                        <a:rPr lang="en-GB" sz="1400" b="1" dirty="0" smtClean="0">
                          <a:effectLst/>
                          <a:latin typeface="Times New Roman"/>
                          <a:ea typeface="Times New Roman"/>
                        </a:rPr>
                        <a:t>72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156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У К У П Н О: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400" b="1" dirty="0" smtClean="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r>
                        <a:rPr lang="en-GB" sz="1400" b="1" dirty="0" smtClean="0">
                          <a:effectLst/>
                          <a:latin typeface="Times New Roman"/>
                          <a:ea typeface="Times New Roman"/>
                        </a:rPr>
                        <a:t>76</a:t>
                      </a:r>
                      <a:r>
                        <a:rPr lang="sr-Cyrl-RS" sz="1400" b="1" dirty="0" smtClean="0">
                          <a:effectLst/>
                          <a:latin typeface="Times New Roman"/>
                          <a:ea typeface="Times New Roman"/>
                        </a:rPr>
                        <a:t>,</a:t>
                      </a:r>
                      <a:r>
                        <a:rPr lang="en-GB" sz="1400" b="1" dirty="0" smtClean="0">
                          <a:effectLst/>
                          <a:latin typeface="Times New Roman"/>
                          <a:ea typeface="Times New Roman"/>
                        </a:rPr>
                        <a:t>750</a:t>
                      </a:r>
                      <a:r>
                        <a:rPr lang="sr-Cyrl-RS" sz="1400" b="1" dirty="0" smtClean="0">
                          <a:effectLst/>
                          <a:latin typeface="Times New Roman"/>
                          <a:ea typeface="Times New Roman"/>
                        </a:rPr>
                        <a:t>,714.00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Times New Roman"/>
                          <a:ea typeface="Times New Roman"/>
                        </a:rPr>
                        <a:t>100,00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613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9100EA0-F487-4F15-B0C7-5D5B1A493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438150"/>
            <a:ext cx="7315200" cy="302895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sr-Cyrl-RS" dirty="0"/>
          </a:p>
          <a:p>
            <a:pPr marL="0" indent="0" algn="just">
              <a:buNone/>
            </a:pPr>
            <a:endParaRPr lang="sr-Cyrl-RS" sz="7200" dirty="0" smtClean="0"/>
          </a:p>
          <a:p>
            <a:pPr marL="0" indent="0" algn="just">
              <a:buNone/>
            </a:pPr>
            <a:r>
              <a:rPr lang="sr-Cyrl-RS" sz="7200" dirty="0" smtClean="0"/>
              <a:t>Презентацију реализовали: шеф Одсека за финансије и буџет Драгана Живић </a:t>
            </a:r>
            <a:r>
              <a:rPr lang="en-GB" sz="7200" dirty="0" smtClean="0"/>
              <a:t> </a:t>
            </a:r>
            <a:r>
              <a:rPr lang="sr-Cyrl-RS" sz="7200" dirty="0" smtClean="0"/>
              <a:t>и председник Градске општине Црвени Крст проф.др Мирослав Милутиновић.</a:t>
            </a:r>
            <a:endParaRPr lang="sr-Cyrl-RS" sz="7200" dirty="0"/>
          </a:p>
          <a:p>
            <a:pPr marL="0" indent="0" algn="just">
              <a:buNone/>
            </a:pPr>
            <a:r>
              <a:rPr lang="sr-Cyrl-RS" sz="7200" dirty="0" smtClean="0"/>
              <a:t> </a:t>
            </a:r>
          </a:p>
          <a:p>
            <a:pPr marL="0" indent="0" algn="just">
              <a:buNone/>
            </a:pPr>
            <a:r>
              <a:rPr lang="sr-Cyrl-RS" sz="7200" dirty="0" smtClean="0"/>
              <a:t>На </a:t>
            </a:r>
            <a:r>
              <a:rPr lang="sr-Cyrl-RS" sz="7200" dirty="0"/>
              <a:t>крају желимо да Вам се захвалимо што сте издвојили време за </a:t>
            </a:r>
            <a:r>
              <a:rPr lang="sr-Cyrl-RS" sz="7200" dirty="0" smtClean="0"/>
              <a:t>преглед </a:t>
            </a:r>
            <a:r>
              <a:rPr lang="sr-Cyrl-RS" sz="7200" dirty="0"/>
              <a:t>ове презентације </a:t>
            </a:r>
            <a:r>
              <a:rPr lang="sr-Cyrl-RS" sz="7200" dirty="0" smtClean="0"/>
              <a:t>нацрта Одлуке о буџету за 202</a:t>
            </a:r>
            <a:r>
              <a:rPr lang="en-GB" sz="7200" dirty="0" smtClean="0"/>
              <a:t>3</a:t>
            </a:r>
            <a:r>
              <a:rPr lang="sr-Cyrl-RS" sz="7200" dirty="0" smtClean="0"/>
              <a:t>.годину. </a:t>
            </a:r>
            <a:endParaRPr lang="en-US" sz="7200" dirty="0" smtClean="0"/>
          </a:p>
          <a:p>
            <a:pPr marL="0" indent="0" algn="just">
              <a:buNone/>
            </a:pPr>
            <a:endParaRPr lang="en-US" sz="6400" dirty="0"/>
          </a:p>
          <a:p>
            <a:pPr marL="0" indent="0" algn="just">
              <a:buNone/>
            </a:pPr>
            <a:r>
              <a:rPr lang="sr-Cyrl-RS" sz="6400" dirty="0"/>
              <a:t>Све сугестије</a:t>
            </a:r>
            <a:r>
              <a:rPr lang="sr-Cyrl-RS" sz="6400" dirty="0" smtClean="0"/>
              <a:t>, предлоге </a:t>
            </a:r>
            <a:r>
              <a:rPr lang="sr-Cyrl-RS" sz="6400" dirty="0"/>
              <a:t>и примедбе на нацрт  Одлуке о буџету могу се доставити на </a:t>
            </a:r>
            <a:r>
              <a:rPr lang="sr-Cyrl-RS" sz="6400" dirty="0" smtClean="0"/>
              <a:t>следеће  </a:t>
            </a:r>
            <a:r>
              <a:rPr lang="sr-Cyrl-RS" sz="6400" dirty="0"/>
              <a:t>е-маил </a:t>
            </a:r>
            <a:r>
              <a:rPr lang="sr-Cyrl-RS" sz="6400" dirty="0" smtClean="0"/>
              <a:t> адресе:</a:t>
            </a:r>
            <a:endParaRPr lang="en-US" sz="6400" dirty="0" smtClean="0"/>
          </a:p>
          <a:p>
            <a:pPr marL="0" indent="0" algn="just">
              <a:buNone/>
            </a:pPr>
            <a:endParaRPr lang="en-US" sz="6400" dirty="0"/>
          </a:p>
          <a:p>
            <a:pPr marL="0" indent="0" algn="ctr">
              <a:buNone/>
            </a:pPr>
            <a:r>
              <a:rPr lang="en-US" sz="8000" b="1" dirty="0" smtClean="0">
                <a:hlinkClick r:id="rId2"/>
              </a:rPr>
              <a:t>info@gocrvenikrst.rs</a:t>
            </a:r>
            <a:endParaRPr lang="sr-Cyrl-RS" sz="8000" b="1" dirty="0" smtClean="0"/>
          </a:p>
          <a:p>
            <a:pPr marL="0" indent="0" algn="ctr">
              <a:buNone/>
            </a:pPr>
            <a:r>
              <a:rPr lang="en-GB" sz="8000" b="1" dirty="0" smtClean="0"/>
              <a:t>zivicdragana.ps@gmail.com</a:t>
            </a:r>
            <a:endParaRPr lang="en-US" sz="8000" b="1" dirty="0"/>
          </a:p>
          <a:p>
            <a:pPr marL="0" indent="0" algn="just">
              <a:buNone/>
            </a:pPr>
            <a:endParaRPr lang="en-US" sz="6400" dirty="0" smtClean="0"/>
          </a:p>
          <a:p>
            <a:pPr marL="0" indent="0" algn="just">
              <a:buNone/>
            </a:pPr>
            <a:endParaRPr lang="en-US" sz="6400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endParaRPr lang="en-US" sz="7200" dirty="0" smtClean="0"/>
          </a:p>
          <a:p>
            <a:pPr marL="0" indent="0" algn="just">
              <a:buNone/>
            </a:pPr>
            <a:endParaRPr lang="en-US" sz="7200" dirty="0" smtClean="0"/>
          </a:p>
          <a:p>
            <a:pPr marL="0" indent="0" algn="just">
              <a:buNone/>
            </a:pPr>
            <a:r>
              <a:rPr lang="sr-Cyrl-RS" sz="7200" dirty="0" smtClean="0"/>
              <a:t>                                   </a:t>
            </a:r>
            <a:r>
              <a:rPr lang="sr-Cyrl-RS" sz="7200" dirty="0" smtClean="0">
                <a:solidFill>
                  <a:srgbClr val="C00000"/>
                </a:solidFill>
              </a:rPr>
              <a:t>ХВАЛА НА ПАЖЊИ !</a:t>
            </a:r>
            <a:endParaRPr lang="sr-Cyrl-RS" sz="7200" dirty="0">
              <a:solidFill>
                <a:srgbClr val="C00000"/>
              </a:solidFill>
            </a:endParaRPr>
          </a:p>
          <a:p>
            <a:pPr marL="0" indent="0" algn="just">
              <a:buNone/>
            </a:pPr>
            <a:endParaRPr lang="sr-Cyrl-RS" dirty="0"/>
          </a:p>
          <a:p>
            <a:pPr marL="0" indent="0">
              <a:buNone/>
            </a:pPr>
            <a:endParaRPr lang="sr-Cyrl-RS" dirty="0" smtClean="0"/>
          </a:p>
          <a:p>
            <a:pPr marL="0" indent="0">
              <a:buNone/>
            </a:pPr>
            <a:r>
              <a:rPr lang="sr-Cyrl-RS" dirty="0" smtClean="0"/>
              <a:t>                                          </a:t>
            </a: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8AE72C1-4469-43B7-B387-2085293C7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76865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6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6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6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6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6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6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6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8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8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5616" y="357505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САДРЖАЈ</a:t>
            </a:r>
            <a:endParaRPr lang="en-US" sz="36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71600" y="951571"/>
            <a:ext cx="7537648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sr-Cyrl-RS" sz="1400" dirty="0"/>
              <a:t>Увод</a:t>
            </a:r>
          </a:p>
          <a:p>
            <a:pPr marL="342900" indent="-342900">
              <a:buFont typeface="+mj-lt"/>
              <a:buAutoNum type="arabicPeriod"/>
            </a:pPr>
            <a:r>
              <a:rPr lang="sr-Cyrl-RS" sz="1400" dirty="0"/>
              <a:t>Ко се финансира из буџета?</a:t>
            </a:r>
          </a:p>
          <a:p>
            <a:pPr marL="342900" indent="-342900">
              <a:buFont typeface="+mj-lt"/>
              <a:buAutoNum type="arabicPeriod"/>
            </a:pPr>
            <a:r>
              <a:rPr lang="sr-Cyrl-RS" sz="1400" dirty="0"/>
              <a:t>Како настаје буџет општине</a:t>
            </a:r>
            <a:r>
              <a:rPr lang="en-US" sz="1400" dirty="0"/>
              <a:t>?</a:t>
            </a:r>
            <a:endParaRPr lang="sr-Cyrl-RS" sz="1400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sr-Cyrl-RS" sz="1400" dirty="0"/>
              <a:t>Појам буџета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sr-Cyrl-RS" sz="1400" dirty="0"/>
              <a:t>Ко учествује у буџетском процесу</a:t>
            </a:r>
            <a:r>
              <a:rPr lang="en-US" sz="1400" dirty="0"/>
              <a:t>?</a:t>
            </a:r>
            <a:endParaRPr lang="sr-Cyrl-RS" sz="1400" dirty="0"/>
          </a:p>
          <a:p>
            <a:pPr marL="800100" lvl="1" indent="-342900">
              <a:buFont typeface="Arial" pitchFamily="34" charset="0"/>
              <a:buChar char="•"/>
            </a:pPr>
            <a:r>
              <a:rPr lang="sr-Cyrl-RS" sz="1400" dirty="0"/>
              <a:t>На основу чега се доноси буџет</a:t>
            </a:r>
            <a:r>
              <a:rPr lang="en-US" sz="1400" dirty="0"/>
              <a:t>?</a:t>
            </a:r>
            <a:endParaRPr lang="sr-Cyrl-RS" sz="1400" dirty="0"/>
          </a:p>
          <a:p>
            <a:pPr marL="342900" indent="-342900">
              <a:buFont typeface="+mj-lt"/>
              <a:buAutoNum type="arabicPeriod"/>
            </a:pPr>
            <a:r>
              <a:rPr lang="sr-Cyrl-RS" sz="1400" dirty="0"/>
              <a:t>Како се пуни општинска каса?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sz="1400" dirty="0"/>
              <a:t>Шта су приходи и примања буџета?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sz="1400" dirty="0"/>
              <a:t>Структура планираних прихода и примања за </a:t>
            </a:r>
            <a:r>
              <a:rPr lang="sr-Cyrl-RS" sz="1400" dirty="0" smtClean="0"/>
              <a:t>20</a:t>
            </a:r>
            <a:r>
              <a:rPr lang="en-GB" sz="1400" dirty="0" smtClean="0"/>
              <a:t>2</a:t>
            </a:r>
            <a:r>
              <a:rPr lang="sr-Cyrl-RS" sz="1400" dirty="0"/>
              <a:t>3</a:t>
            </a:r>
            <a:r>
              <a:rPr lang="en-US" sz="1400" dirty="0" smtClean="0"/>
              <a:t>.</a:t>
            </a:r>
            <a:r>
              <a:rPr lang="sr-Cyrl-RS" sz="1400" dirty="0" smtClean="0"/>
              <a:t>годину</a:t>
            </a:r>
            <a:endParaRPr lang="en-US" sz="1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sz="1400" dirty="0"/>
              <a:t>Шта се променило у односу на </a:t>
            </a:r>
            <a:r>
              <a:rPr lang="sr-Cyrl-RS" sz="1400" dirty="0" smtClean="0"/>
              <a:t>2022. </a:t>
            </a:r>
            <a:r>
              <a:rPr lang="sr-Cyrl-RS" sz="1400" dirty="0"/>
              <a:t>годину?</a:t>
            </a:r>
          </a:p>
          <a:p>
            <a:pPr marL="342900" indent="-342900">
              <a:buFont typeface="+mj-lt"/>
              <a:buAutoNum type="arabicPeriod"/>
            </a:pPr>
            <a:r>
              <a:rPr lang="sr-Cyrl-RS" sz="1400" dirty="0"/>
              <a:t>На шта се троше јавна средства</a:t>
            </a:r>
            <a:r>
              <a:rPr lang="en-US" sz="1400" dirty="0"/>
              <a:t>?</a:t>
            </a:r>
            <a:endParaRPr lang="sr-Cyrl-RS" sz="1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400" dirty="0"/>
              <a:t>Шта су расходи и издаци буџета</a:t>
            </a:r>
            <a:r>
              <a:rPr lang="ru-RU" sz="1400" dirty="0" smtClean="0"/>
              <a:t>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sz="1400" dirty="0" smtClean="0"/>
              <a:t>Надлежности градске општине Црвени Крст</a:t>
            </a:r>
            <a:endParaRPr lang="sr-Cyrl-RS" sz="1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sz="1400" dirty="0"/>
              <a:t>Структура планираних расхода и издатака за </a:t>
            </a:r>
            <a:r>
              <a:rPr lang="sr-Cyrl-RS" sz="1400" dirty="0" smtClean="0"/>
              <a:t>2023. </a:t>
            </a:r>
            <a:r>
              <a:rPr lang="sr-Cyrl-RS" sz="1400" dirty="0"/>
              <a:t>годину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sz="1400" dirty="0"/>
              <a:t>Шта се променило у односу на </a:t>
            </a:r>
            <a:r>
              <a:rPr lang="sr-Cyrl-RS" sz="1400" dirty="0" smtClean="0"/>
              <a:t>2022. </a:t>
            </a:r>
            <a:r>
              <a:rPr lang="sr-Cyrl-RS" sz="1400" dirty="0"/>
              <a:t>годину?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sz="1400" dirty="0"/>
              <a:t>Расходи буџета по програмима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sz="1400" dirty="0"/>
              <a:t>Расходи буџета расподељени по директним </a:t>
            </a:r>
            <a:r>
              <a:rPr lang="sr-Cyrl-RS" sz="1400" dirty="0" smtClean="0"/>
              <a:t>буџетским корисницима</a:t>
            </a:r>
            <a:endParaRPr lang="sr-Cyrl-RS" sz="14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89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52400" y="2724150"/>
            <a:ext cx="1600200" cy="285750"/>
          </a:xfrm>
        </p:spPr>
        <p:txBody>
          <a:bodyPr/>
          <a:lstStyle/>
          <a:p>
            <a:pPr algn="ctr"/>
            <a:r>
              <a:rPr lang="sr-Cyrl-RS" sz="1100" dirty="0" smtClean="0"/>
              <a:t>Председник општине проф.др </a:t>
            </a:r>
          </a:p>
          <a:p>
            <a:pPr algn="ctr"/>
            <a:r>
              <a:rPr lang="sr-Cyrl-RS" sz="1100" dirty="0" smtClean="0"/>
              <a:t>Мирослав Милутиновић</a:t>
            </a:r>
            <a:endParaRPr lang="en-US" sz="1100" dirty="0"/>
          </a:p>
        </p:txBody>
      </p:sp>
      <p:sp>
        <p:nvSpPr>
          <p:cNvPr id="3" name="TextBox 2"/>
          <p:cNvSpPr txBox="1"/>
          <p:nvPr/>
        </p:nvSpPr>
        <p:spPr>
          <a:xfrm>
            <a:off x="1752600" y="509685"/>
            <a:ext cx="70866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	</a:t>
            </a:r>
            <a:r>
              <a:rPr lang="sr-Cyrl-RS" sz="1600" b="1" dirty="0" smtClean="0"/>
              <a:t>Драги </a:t>
            </a:r>
            <a:r>
              <a:rPr lang="sr-Cyrl-RS" sz="1600" b="1" dirty="0"/>
              <a:t>суграђани и суграђанке,</a:t>
            </a:r>
          </a:p>
          <a:p>
            <a:endParaRPr lang="en-US" sz="1600" dirty="0"/>
          </a:p>
          <a:p>
            <a:pPr algn="just"/>
            <a:r>
              <a:rPr lang="sr-Cyrl-RS" sz="1600" dirty="0"/>
              <a:t>	</a:t>
            </a:r>
            <a:endParaRPr lang="en-US" sz="1600" dirty="0" smtClean="0"/>
          </a:p>
          <a:p>
            <a:pPr algn="just"/>
            <a:r>
              <a:rPr lang="en-US" sz="1600" dirty="0" smtClean="0"/>
              <a:t>	</a:t>
            </a:r>
            <a:r>
              <a:rPr lang="sr-Cyrl-RS" sz="1400" dirty="0" smtClean="0"/>
              <a:t>Основна </a:t>
            </a:r>
            <a:r>
              <a:rPr lang="sr-Cyrl-RS" sz="1400" dirty="0"/>
              <a:t>сврха документа који је пред вама јесте да на што једноставнији и разумљивији начин објасни у које сврхе се користе јавни ресурси да би се задовољиле потребе грађана.</a:t>
            </a:r>
          </a:p>
          <a:p>
            <a:pPr algn="just"/>
            <a:r>
              <a:rPr lang="en-US" sz="1400" dirty="0" smtClean="0"/>
              <a:t>	</a:t>
            </a:r>
            <a:r>
              <a:rPr lang="sr-Cyrl-RS" sz="1400" dirty="0" smtClean="0"/>
              <a:t>Грађански </a:t>
            </a:r>
            <a:r>
              <a:rPr lang="sr-Cyrl-RS" sz="1400" dirty="0"/>
              <a:t>буџет представља сажет и јасан приказ </a:t>
            </a:r>
            <a:r>
              <a:rPr lang="sr-Cyrl-RS" sz="1400" dirty="0" smtClean="0"/>
              <a:t>нацрта Одлуке </a:t>
            </a:r>
            <a:r>
              <a:rPr lang="sr-Cyrl-RS" sz="1400" dirty="0"/>
              <a:t>о буџету општине</a:t>
            </a:r>
            <a:r>
              <a:rPr lang="sr-Latn-RS" sz="1400" dirty="0">
                <a:solidFill>
                  <a:srgbClr val="FF0000"/>
                </a:solidFill>
              </a:rPr>
              <a:t> </a:t>
            </a:r>
            <a:r>
              <a:rPr lang="sr-Cyrl-RS" sz="1400" dirty="0" smtClean="0"/>
              <a:t>Црвени Крст</a:t>
            </a:r>
            <a:r>
              <a:rPr lang="sr-Cyrl-RS" sz="1400" dirty="0" smtClean="0">
                <a:solidFill>
                  <a:srgbClr val="FF0000"/>
                </a:solidFill>
              </a:rPr>
              <a:t> </a:t>
            </a:r>
            <a:r>
              <a:rPr lang="sr-Cyrl-RS" sz="1400" dirty="0"/>
              <a:t>за </a:t>
            </a:r>
            <a:r>
              <a:rPr lang="sr-Cyrl-RS" sz="1400" dirty="0" smtClean="0"/>
              <a:t>20</a:t>
            </a:r>
            <a:r>
              <a:rPr lang="en-GB" sz="1400" dirty="0" smtClean="0"/>
              <a:t>2</a:t>
            </a:r>
            <a:r>
              <a:rPr lang="sr-Cyrl-RS" sz="1400" dirty="0"/>
              <a:t>3</a:t>
            </a:r>
            <a:r>
              <a:rPr lang="sr-Cyrl-RS" sz="1400" dirty="0" smtClean="0"/>
              <a:t>. </a:t>
            </a:r>
            <a:r>
              <a:rPr lang="sr-Cyrl-RS" sz="1400" dirty="0"/>
              <a:t>годину, која је по својој форми веома обимна и тешка за разумевање због специфичних појмова и класификација које је чине. </a:t>
            </a:r>
          </a:p>
          <a:p>
            <a:pPr algn="just"/>
            <a:r>
              <a:rPr lang="en-US" sz="1400" dirty="0" smtClean="0"/>
              <a:t>	</a:t>
            </a:r>
            <a:r>
              <a:rPr lang="sr-Cyrl-RS" sz="1400" dirty="0" smtClean="0"/>
              <a:t>Иако </a:t>
            </a:r>
            <a:r>
              <a:rPr lang="sr-Cyrl-RS" sz="1400" dirty="0"/>
              <a:t>је немогуће објаснити целокупан буџет у овако краткој форми, искрено се надамо да ћемо на овај начин успети да вас информишемо о начину прикупљања јавних средстава и остваривања прихода и примања буџета општине, као и о начину планирања, расподеле и трошења буџетских средстава.</a:t>
            </a:r>
          </a:p>
          <a:p>
            <a:pPr algn="just"/>
            <a:r>
              <a:rPr lang="en-US" sz="1400" dirty="0" smtClean="0"/>
              <a:t>	</a:t>
            </a:r>
            <a:r>
              <a:rPr lang="ru-RU" sz="1400" dirty="0" smtClean="0"/>
              <a:t>Кроз </a:t>
            </a:r>
            <a:r>
              <a:rPr lang="ru-RU" sz="1400" dirty="0"/>
              <a:t>овај транспарентан приступ настојимо да унапредимо разумевање и интересовање наших суграђана за локалне финансије, а у перспективи очекујемо и сарадњу локалне самоуправе и житеља </a:t>
            </a:r>
            <a:r>
              <a:rPr lang="ru-RU" sz="1400" dirty="0" smtClean="0"/>
              <a:t>општине Црвени Крст у </a:t>
            </a:r>
            <a:r>
              <a:rPr lang="ru-RU" sz="1400" dirty="0"/>
              <a:t>заједничком постављању циљева, дефинисању приоритета и планирању развоја наше општине.</a:t>
            </a:r>
            <a:endParaRPr lang="sr-Cyrl-RS" sz="1400" dirty="0"/>
          </a:p>
          <a:p>
            <a:pPr algn="r"/>
            <a:endParaRPr lang="sr-Cyrl-RS" sz="1600" dirty="0"/>
          </a:p>
          <a:p>
            <a:pPr algn="r"/>
            <a:endParaRPr lang="sr-Cyrl-RS" dirty="0"/>
          </a:p>
          <a:p>
            <a:pPr algn="r"/>
            <a:endParaRPr lang="en-US" dirty="0"/>
          </a:p>
        </p:txBody>
      </p:sp>
      <p:pic>
        <p:nvPicPr>
          <p:cNvPr id="1027" name="Picture 3" descr="C:\Users\ravno\Desktop\aa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43312" y="819150"/>
            <a:ext cx="1518920" cy="1460198"/>
          </a:xfrm>
          <a:prstGeom prst="rect">
            <a:avLst/>
          </a:prstGeom>
          <a:noFill/>
        </p:spPr>
      </p:pic>
      <p:sp>
        <p:nvSpPr>
          <p:cNvPr id="6" name="Slide Number Placeholder 10"/>
          <p:cNvSpPr txBox="1">
            <a:spLocks/>
          </p:cNvSpPr>
          <p:nvPr/>
        </p:nvSpPr>
        <p:spPr bwMode="gray">
          <a:xfrm>
            <a:off x="7766432" y="221803"/>
            <a:ext cx="628813" cy="5757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ctr" defTabSz="914400" rtl="0" eaLnBrk="1" latinLnBrk="0" hangingPunct="1">
              <a:defRPr sz="2801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83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75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75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75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75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28650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sr-Cyrl-RS" dirty="0">
                <a:latin typeface="+mn-lt"/>
              </a:rPr>
              <a:t>Кључне добробити од</a:t>
            </a:r>
            <a:br>
              <a:rPr lang="sr-Cyrl-RS" dirty="0">
                <a:latin typeface="+mn-lt"/>
              </a:rPr>
            </a:br>
            <a:r>
              <a:rPr lang="sr-Cyrl-RS" dirty="0">
                <a:latin typeface="+mn-lt"/>
              </a:rPr>
              <a:t>партиципације јавности</a:t>
            </a:r>
            <a:endParaRPr lang="en-US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1" y="1771650"/>
            <a:ext cx="3749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/>
              <a:t>Добробити за локалне власти: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14400" y="2400301"/>
            <a:ext cx="7467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 </a:t>
            </a:r>
            <a:r>
              <a:rPr lang="ru-RU" dirty="0" smtClean="0"/>
              <a:t>Јача </a:t>
            </a:r>
            <a:r>
              <a:rPr lang="ru-RU" dirty="0"/>
              <a:t>поверење између грађана и власти</a:t>
            </a:r>
          </a:p>
          <a:p>
            <a:r>
              <a:rPr lang="en-US" dirty="0" smtClean="0"/>
              <a:t>- </a:t>
            </a:r>
            <a:r>
              <a:rPr lang="ru-RU" dirty="0" smtClean="0"/>
              <a:t>Повећан </a:t>
            </a:r>
            <a:r>
              <a:rPr lang="ru-RU" dirty="0"/>
              <a:t>кредибилитет локалних власти у заједници</a:t>
            </a:r>
          </a:p>
          <a:p>
            <a:r>
              <a:rPr lang="en-US" dirty="0" smtClean="0"/>
              <a:t>- </a:t>
            </a:r>
            <a:r>
              <a:rPr lang="sr-Cyrl-RS" dirty="0" smtClean="0"/>
              <a:t>Доприноси </a:t>
            </a:r>
            <a:r>
              <a:rPr lang="sr-Cyrl-RS" dirty="0"/>
              <a:t>транспарентности рада ЛС</a:t>
            </a:r>
          </a:p>
          <a:p>
            <a:r>
              <a:rPr lang="en-US" dirty="0" smtClean="0"/>
              <a:t>- </a:t>
            </a:r>
            <a:r>
              <a:rPr lang="ru-RU" dirty="0" smtClean="0"/>
              <a:t>Помаже </a:t>
            </a:r>
            <a:r>
              <a:rPr lang="ru-RU" dirty="0"/>
              <a:t>ЛС да идентификује потребе заједнице</a:t>
            </a:r>
          </a:p>
          <a:p>
            <a:r>
              <a:rPr lang="en-US" dirty="0" smtClean="0"/>
              <a:t>- </a:t>
            </a:r>
            <a:r>
              <a:rPr lang="ru-RU" dirty="0" smtClean="0"/>
              <a:t>Донете </a:t>
            </a:r>
            <a:r>
              <a:rPr lang="ru-RU" dirty="0"/>
              <a:t>одлуке су одрживије и имају већи легитимитет</a:t>
            </a:r>
          </a:p>
          <a:p>
            <a:r>
              <a:rPr lang="en-US" dirty="0" smtClean="0"/>
              <a:t>- </a:t>
            </a:r>
            <a:r>
              <a:rPr lang="ru-RU" dirty="0" smtClean="0"/>
              <a:t>Уштеда </a:t>
            </a:r>
            <a:r>
              <a:rPr lang="ru-RU" dirty="0"/>
              <a:t>у времену и новцу путем уважавања интереса</a:t>
            </a:r>
          </a:p>
          <a:p>
            <a:r>
              <a:rPr lang="ru-RU" dirty="0"/>
              <a:t>заједнице у раној фази процеса</a:t>
            </a:r>
          </a:p>
          <a:p>
            <a:r>
              <a:rPr lang="en-US" dirty="0" smtClean="0"/>
              <a:t>- </a:t>
            </a:r>
            <a:r>
              <a:rPr lang="ru-RU" dirty="0" smtClean="0"/>
              <a:t>Заједничким </a:t>
            </a:r>
            <a:r>
              <a:rPr lang="ru-RU" dirty="0"/>
              <a:t>радом ЛС и грађани успевају да дођу до</a:t>
            </a:r>
          </a:p>
          <a:p>
            <a:r>
              <a:rPr lang="sr-Cyrl-RS" dirty="0"/>
              <a:t>креативнијих начина решавања проблема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745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85750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sr-Cyrl-RS" dirty="0">
                <a:latin typeface="+mn-lt"/>
              </a:rPr>
              <a:t>Кључне добробити од</a:t>
            </a:r>
            <a:br>
              <a:rPr lang="sr-Cyrl-RS" dirty="0">
                <a:latin typeface="+mn-lt"/>
              </a:rPr>
            </a:br>
            <a:r>
              <a:rPr lang="sr-Cyrl-RS" dirty="0">
                <a:latin typeface="+mn-lt"/>
              </a:rPr>
              <a:t>партиципације јавности</a:t>
            </a:r>
            <a:endParaRPr lang="en-US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1" y="1747450"/>
            <a:ext cx="5354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Добробити за грађане и локалну заједницу: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5801" y="2457451"/>
            <a:ext cx="7612982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/>
              <a:t>•Остваривање основних грађанских права</a:t>
            </a:r>
          </a:p>
          <a:p>
            <a:r>
              <a:rPr lang="ru-RU" dirty="0"/>
              <a:t>•Боље разумевање функционисања локалне самоуправе</a:t>
            </a:r>
          </a:p>
          <a:p>
            <a:r>
              <a:rPr lang="ru-RU" dirty="0"/>
              <a:t>•Могућност изражавања сопствених потреба и мишљења пре</a:t>
            </a:r>
          </a:p>
          <a:p>
            <a:r>
              <a:rPr lang="sr-Cyrl-RS" dirty="0"/>
              <a:t>доношења одлуке</a:t>
            </a:r>
          </a:p>
          <a:p>
            <a:r>
              <a:rPr lang="ru-RU" dirty="0"/>
              <a:t>•Осећај укључености и власништва над донетим одлукама</a:t>
            </a:r>
          </a:p>
          <a:p>
            <a:r>
              <a:rPr lang="ru-RU" dirty="0"/>
              <a:t>•Повећан ниво одговорности и идентификације са</a:t>
            </a:r>
          </a:p>
          <a:p>
            <a:r>
              <a:rPr lang="sr-Cyrl-RS" dirty="0"/>
              <a:t>сопственом заједницом</a:t>
            </a:r>
          </a:p>
          <a:p>
            <a:r>
              <a:rPr lang="ru-RU" dirty="0"/>
              <a:t>•Омогућава развој компетенција за информисано и активно</a:t>
            </a:r>
          </a:p>
          <a:p>
            <a:r>
              <a:rPr lang="ru-RU" dirty="0"/>
              <a:t>учешће у демократском животу заједнице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621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2D340D4-8AC3-4CCC-95D2-3C70E56EB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128" y="743236"/>
            <a:ext cx="8229600" cy="428054"/>
          </a:xfrm>
        </p:spPr>
        <p:txBody>
          <a:bodyPr>
            <a:normAutofit fontScale="90000"/>
          </a:bodyPr>
          <a:lstStyle/>
          <a:p>
            <a:r>
              <a:rPr lang="ru-RU" sz="3000" b="1" dirty="0">
                <a:latin typeface="+mn-lt"/>
              </a:rPr>
              <a:t>Ко се финансира из буџета?</a:t>
            </a:r>
            <a:endParaRPr lang="en-US" sz="3000" b="1" dirty="0">
              <a:latin typeface="+mn-lt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ACD7D842-73B9-40A3-ABB2-C428EB32B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Rectangle 3">
            <a:extLst>
              <a:ext uri="{FF2B5EF4-FFF2-40B4-BE49-F238E27FC236}">
                <a16:creationId xmlns="" xmlns:a16="http://schemas.microsoft.com/office/drawing/2014/main" id="{E8E6BB9E-9E63-4256-A299-A33CF3B2B58A}"/>
              </a:ext>
            </a:extLst>
          </p:cNvPr>
          <p:cNvSpPr txBox="1">
            <a:spLocks noChangeArrowheads="1"/>
          </p:cNvSpPr>
          <p:nvPr/>
        </p:nvSpPr>
        <p:spPr>
          <a:xfrm>
            <a:off x="304800" y="1600201"/>
            <a:ext cx="4648200" cy="1371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6350" defTabSz="209550">
              <a:buFontTx/>
              <a:buNone/>
            </a:pPr>
            <a:r>
              <a:rPr lang="ru-RU" altLang="en-US" sz="1700" b="1" dirty="0">
                <a:latin typeface="Calibri" panose="020F0502020204030204" pitchFamily="34" charset="0"/>
                <a:cs typeface="Calibri" panose="020F0502020204030204" pitchFamily="34" charset="0"/>
              </a:rPr>
              <a:t>Директни корисници буџетских средстава:</a:t>
            </a:r>
          </a:p>
          <a:p>
            <a:pPr marL="0" indent="6350" defTabSz="209550">
              <a:buFontTx/>
              <a:buNone/>
            </a:pPr>
            <a:r>
              <a:rPr lang="ru-RU" alt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	- Скупштина општине</a:t>
            </a:r>
          </a:p>
          <a:p>
            <a:pPr marL="0" indent="6350" defTabSz="209550">
              <a:buFontTx/>
              <a:buNone/>
            </a:pPr>
            <a:r>
              <a:rPr lang="ru-RU" alt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	- Председник општине</a:t>
            </a:r>
          </a:p>
          <a:p>
            <a:pPr marL="0" indent="6350" defTabSz="209550">
              <a:buFontTx/>
              <a:buNone/>
            </a:pPr>
            <a:r>
              <a:rPr lang="ru-RU" alt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	- Општинско веће</a:t>
            </a:r>
          </a:p>
          <a:p>
            <a:pPr marL="0" indent="6350" defTabSz="209550">
              <a:buFontTx/>
              <a:buNone/>
            </a:pPr>
            <a:r>
              <a:rPr lang="ru-RU" alt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	- </a:t>
            </a:r>
            <a:r>
              <a:rPr lang="ru-RU" altLang="en-US" sz="1700" dirty="0" smtClean="0">
                <a:latin typeface="Calibri" panose="020F0502020204030204" pitchFamily="34" charset="0"/>
                <a:cs typeface="Calibri" panose="020F0502020204030204" pitchFamily="34" charset="0"/>
              </a:rPr>
              <a:t>Управа</a:t>
            </a:r>
            <a:endParaRPr lang="ru-RU" altLang="en-US" sz="1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6350" defTabSz="209550">
              <a:buFontTx/>
              <a:buNone/>
            </a:pPr>
            <a:r>
              <a:rPr lang="ru-RU" alt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  <a:p>
            <a:pPr marL="0" indent="6350" defTabSz="209550">
              <a:buFontTx/>
              <a:buNone/>
            </a:pPr>
            <a:r>
              <a:rPr lang="ru-RU" alt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endParaRPr lang="sr-Latn-RS" altLang="en-US" sz="1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="" xmlns:a16="http://schemas.microsoft.com/office/drawing/2014/main" id="{30BCF7F3-A532-4695-8BE1-1BC6CE96B0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2057400"/>
            <a:ext cx="4038600" cy="3626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indent="635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108075" indent="-28575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5081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9653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4225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8797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3369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941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2513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ru-RU" altLang="en-US" sz="1600" dirty="0" smtClean="0">
                <a:cs typeface="Calibri" panose="020F0502020204030204" pitchFamily="34" charset="0"/>
              </a:rPr>
              <a:t> </a:t>
            </a:r>
            <a:endParaRPr lang="ru-RU" altLang="en-US" sz="16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endParaRPr lang="ru-RU" altLang="en-US" sz="16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endParaRPr lang="ru-RU" altLang="en-US" sz="16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endParaRPr lang="ru-RU" altLang="en-US" sz="1600" dirty="0">
              <a:cs typeface="Calibri" panose="020F0502020204030204" pitchFamily="34" charset="0"/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="" xmlns:a16="http://schemas.microsoft.com/office/drawing/2014/main" id="{734B072C-B864-4B5A-A0CD-62430F9C1C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128" y="3345656"/>
            <a:ext cx="8402472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indent="635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108075" indent="-28575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5081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9653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4225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8797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3369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941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2513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20000"/>
              </a:spcBef>
            </a:pPr>
            <a:r>
              <a:rPr lang="ru-RU" altLang="en-US" sz="1700" b="1" dirty="0">
                <a:cs typeface="Calibri" panose="020F0502020204030204" pitchFamily="34" charset="0"/>
              </a:rPr>
              <a:t>Остали корисници јавних средстава:</a:t>
            </a:r>
          </a:p>
          <a:p>
            <a:pPr algn="just">
              <a:spcBef>
                <a:spcPct val="20000"/>
              </a:spcBef>
            </a:pPr>
            <a:r>
              <a:rPr lang="ru-RU" altLang="en-US" sz="1700" dirty="0">
                <a:cs typeface="Calibri" panose="020F0502020204030204" pitchFamily="34" charset="0"/>
              </a:rPr>
              <a:t>	- </a:t>
            </a:r>
            <a:r>
              <a:rPr lang="ru-RU" altLang="en-US" sz="1700" dirty="0" smtClean="0">
                <a:cs typeface="Calibri" panose="020F0502020204030204" pitchFamily="34" charset="0"/>
              </a:rPr>
              <a:t>Савети грађана, школе и вртићи</a:t>
            </a:r>
            <a:endParaRPr lang="ru-RU" altLang="en-US" sz="1700" dirty="0">
              <a:cs typeface="Calibri" panose="020F0502020204030204" pitchFamily="34" charset="0"/>
            </a:endParaRPr>
          </a:p>
          <a:p>
            <a:pPr algn="just">
              <a:spcBef>
                <a:spcPct val="20000"/>
              </a:spcBef>
            </a:pPr>
            <a:r>
              <a:rPr lang="ru-RU" altLang="en-US" sz="1700" dirty="0">
                <a:cs typeface="Calibri" panose="020F0502020204030204" pitchFamily="34" charset="0"/>
              </a:rPr>
              <a:t>	- Социјалне институције </a:t>
            </a:r>
            <a:r>
              <a:rPr lang="ru-RU" altLang="en-US" sz="1700" dirty="0" smtClean="0">
                <a:cs typeface="Calibri" panose="020F0502020204030204" pitchFamily="34" charset="0"/>
              </a:rPr>
              <a:t>(</a:t>
            </a:r>
            <a:r>
              <a:rPr lang="en-GB" altLang="en-US" sz="1700" dirty="0" smtClean="0">
                <a:cs typeface="Calibri" panose="020F0502020204030204" pitchFamily="34" charset="0"/>
              </a:rPr>
              <a:t> </a:t>
            </a:r>
            <a:r>
              <a:rPr lang="ru-RU" altLang="en-US" sz="1700" dirty="0" smtClean="0">
                <a:cs typeface="Calibri" panose="020F0502020204030204" pitchFamily="34" charset="0"/>
              </a:rPr>
              <a:t>Центар </a:t>
            </a:r>
            <a:r>
              <a:rPr lang="ru-RU" altLang="en-US" sz="1700" dirty="0">
                <a:cs typeface="Calibri" panose="020F0502020204030204" pitchFamily="34" charset="0"/>
              </a:rPr>
              <a:t>за </a:t>
            </a:r>
            <a:r>
              <a:rPr lang="en-US" altLang="en-US" sz="1700" dirty="0" smtClean="0">
                <a:cs typeface="Calibri" panose="020F0502020204030204" pitchFamily="34" charset="0"/>
              </a:rPr>
              <a:t>  </a:t>
            </a:r>
            <a:r>
              <a:rPr lang="ru-RU" altLang="en-US" sz="1700" dirty="0" smtClean="0">
                <a:cs typeface="Calibri" panose="020F0502020204030204" pitchFamily="34" charset="0"/>
              </a:rPr>
              <a:t>социјални </a:t>
            </a:r>
            <a:r>
              <a:rPr lang="en-US" altLang="en-US" sz="1700" dirty="0" smtClean="0">
                <a:cs typeface="Calibri" panose="020F0502020204030204" pitchFamily="34" charset="0"/>
              </a:rPr>
              <a:t> </a:t>
            </a:r>
            <a:r>
              <a:rPr lang="ru-RU" altLang="en-US" sz="1700" dirty="0" smtClean="0">
                <a:cs typeface="Calibri" panose="020F0502020204030204" pitchFamily="34" charset="0"/>
              </a:rPr>
              <a:t>рад</a:t>
            </a:r>
            <a:r>
              <a:rPr lang="en-GB" altLang="en-US" sz="1700" dirty="0" smtClean="0">
                <a:cs typeface="Calibri" panose="020F0502020204030204" pitchFamily="34" charset="0"/>
              </a:rPr>
              <a:t> </a:t>
            </a:r>
            <a:r>
              <a:rPr lang="ru-RU" altLang="en-US" sz="1700" dirty="0" smtClean="0">
                <a:cs typeface="Calibri" panose="020F0502020204030204" pitchFamily="34" charset="0"/>
              </a:rPr>
              <a:t>)</a:t>
            </a:r>
            <a:endParaRPr lang="ru-RU" altLang="en-US" sz="1700" dirty="0">
              <a:cs typeface="Calibri" panose="020F0502020204030204" pitchFamily="34" charset="0"/>
            </a:endParaRPr>
          </a:p>
          <a:p>
            <a:pPr algn="just">
              <a:spcBef>
                <a:spcPct val="20000"/>
              </a:spcBef>
            </a:pPr>
            <a:r>
              <a:rPr lang="ru-RU" altLang="en-US" sz="1700" dirty="0">
                <a:cs typeface="Calibri" panose="020F0502020204030204" pitchFamily="34" charset="0"/>
              </a:rPr>
              <a:t>	- Непрофитне организације </a:t>
            </a:r>
            <a:r>
              <a:rPr lang="ru-RU" altLang="en-US" sz="1700" dirty="0" smtClean="0">
                <a:cs typeface="Calibri" panose="020F0502020204030204" pitchFamily="34" charset="0"/>
              </a:rPr>
              <a:t>(</a:t>
            </a:r>
            <a:r>
              <a:rPr lang="en-GB" altLang="en-US" sz="1700" dirty="0" smtClean="0">
                <a:cs typeface="Calibri" panose="020F0502020204030204" pitchFamily="34" charset="0"/>
              </a:rPr>
              <a:t> </a:t>
            </a:r>
            <a:r>
              <a:rPr lang="ru-RU" altLang="en-US" sz="1700" dirty="0" smtClean="0">
                <a:cs typeface="Calibri" panose="020F0502020204030204" pitchFamily="34" charset="0"/>
              </a:rPr>
              <a:t>удружења </a:t>
            </a:r>
            <a:r>
              <a:rPr lang="ru-RU" altLang="en-US" sz="1700" dirty="0">
                <a:cs typeface="Calibri" panose="020F0502020204030204" pitchFamily="34" charset="0"/>
              </a:rPr>
              <a:t>грађана, невладине организације, итд</a:t>
            </a:r>
            <a:r>
              <a:rPr lang="ru-RU" altLang="en-US" sz="1700" dirty="0" smtClean="0">
                <a:cs typeface="Calibri" panose="020F0502020204030204" pitchFamily="34" charset="0"/>
              </a:rPr>
              <a:t>.</a:t>
            </a:r>
            <a:r>
              <a:rPr lang="en-GB" altLang="en-US" sz="1700" dirty="0" smtClean="0">
                <a:cs typeface="Calibri" panose="020F0502020204030204" pitchFamily="34" charset="0"/>
              </a:rPr>
              <a:t> </a:t>
            </a:r>
            <a:r>
              <a:rPr lang="ru-RU" altLang="en-US" sz="1700" dirty="0" smtClean="0">
                <a:cs typeface="Calibri" panose="020F0502020204030204" pitchFamily="34" charset="0"/>
              </a:rPr>
              <a:t>)</a:t>
            </a:r>
            <a:endParaRPr lang="ru-RU" altLang="en-US" sz="17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endParaRPr lang="ru-RU" altLang="en-US" sz="16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endParaRPr lang="ru-RU" altLang="en-US" sz="16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endParaRPr lang="ru-RU" altLang="en-US" sz="1600" dirty="0">
              <a:cs typeface="Calibri" panose="020F0502020204030204" pitchFamily="34" charset="0"/>
            </a:endParaRPr>
          </a:p>
        </p:txBody>
      </p:sp>
      <p:pic>
        <p:nvPicPr>
          <p:cNvPr id="1026" name="Picture 2" descr="C:\Users\zivic\Desktop\downlo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1125" y="1885950"/>
            <a:ext cx="3177525" cy="1779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711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0"/>
            <a:ext cx="8229600" cy="386358"/>
          </a:xfrm>
        </p:spPr>
        <p:txBody>
          <a:bodyPr>
            <a:normAutofit fontScale="90000"/>
          </a:bodyPr>
          <a:lstStyle/>
          <a:p>
            <a:r>
              <a:rPr lang="sr-Cyrl-RS" sz="3000" b="1" dirty="0"/>
              <a:t>Како настаје буџет</a:t>
            </a:r>
            <a:r>
              <a:rPr lang="sr-Latn-RS" sz="3000" b="1" dirty="0"/>
              <a:t> </a:t>
            </a:r>
            <a:r>
              <a:rPr lang="sr-Cyrl-RS" sz="3000" b="1" dirty="0"/>
              <a:t>општине?</a:t>
            </a:r>
            <a:endParaRPr lang="en-US" sz="30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85C6FDEC-5142-4586-B190-1B2F0895762E}"/>
              </a:ext>
            </a:extLst>
          </p:cNvPr>
          <p:cNvSpPr/>
          <p:nvPr/>
        </p:nvSpPr>
        <p:spPr>
          <a:xfrm>
            <a:off x="325657" y="1004917"/>
            <a:ext cx="849268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Cyrl-RS" sz="1400" b="1" dirty="0"/>
              <a:t>БУЏЕТ </a:t>
            </a:r>
            <a:r>
              <a:rPr lang="sr-Cyrl-RS" sz="1400" dirty="0"/>
              <a:t>општине је правни документ који утврђује план прихода и примања и расхода и издатака општине за буџетску, односно календарску годину.</a:t>
            </a:r>
          </a:p>
          <a:p>
            <a:pPr algn="just"/>
            <a:endParaRPr lang="en-US" sz="1400" dirty="0"/>
          </a:p>
          <a:p>
            <a:pPr algn="just"/>
            <a:r>
              <a:rPr lang="sr-Cyrl-RS" sz="1400" dirty="0"/>
              <a:t>То значи да овај документ представља предвиђање колико ће се новца од грађана и привреде у току једне године прикупити и на који начин ће се тај новац трошити.</a:t>
            </a:r>
          </a:p>
          <a:p>
            <a:pPr algn="just"/>
            <a:endParaRPr lang="en-US" sz="1400" dirty="0"/>
          </a:p>
          <a:p>
            <a:pPr algn="just"/>
            <a:r>
              <a:rPr lang="sr-Cyrl-RS" sz="1400" dirty="0"/>
              <a:t>Из општинског буџета се током године плаћају све обавезе локалне самоуправе. Исто тако у буџет се сливају приходи из којих се подмирују те обавезе. </a:t>
            </a:r>
          </a:p>
          <a:p>
            <a:pPr algn="just"/>
            <a:endParaRPr lang="en-US" sz="1400" dirty="0"/>
          </a:p>
          <a:p>
            <a:pPr algn="just"/>
            <a:r>
              <a:rPr lang="sr-Cyrl-RS" sz="1400" dirty="0"/>
              <a:t>Председник општине и локална управа спроводе општинску политику, а главна полуга те политике и развоја је управо буџет општине.</a:t>
            </a:r>
          </a:p>
          <a:p>
            <a:pPr algn="just"/>
            <a:endParaRPr lang="en-US" sz="1400" dirty="0"/>
          </a:p>
          <a:p>
            <a:pPr algn="just"/>
            <a:r>
              <a:rPr lang="sr-Cyrl-RS" sz="1400" dirty="0" smtClean="0"/>
              <a:t>Приликом дефинисања </a:t>
            </a:r>
            <a:r>
              <a:rPr lang="sr-Cyrl-RS" sz="1400" dirty="0"/>
              <a:t>овог, за општину </a:t>
            </a:r>
            <a:r>
              <a:rPr lang="sr-Cyrl-RS" sz="1400" dirty="0" smtClean="0"/>
              <a:t>Црвени Крст</a:t>
            </a:r>
            <a:r>
              <a:rPr lang="sr-Latn-RS" sz="1400" dirty="0" smtClean="0"/>
              <a:t> </a:t>
            </a:r>
            <a:r>
              <a:rPr lang="sr-Cyrl-RS" sz="1400" dirty="0"/>
              <a:t>најважнијег документа, руководе се законским оквиром и прописима, стратешким приоритетима развоја и другим елементима.</a:t>
            </a:r>
          </a:p>
          <a:p>
            <a:pPr algn="just"/>
            <a:endParaRPr lang="en-US" sz="1400" dirty="0"/>
          </a:p>
          <a:p>
            <a:pPr algn="just"/>
            <a:r>
              <a:rPr lang="sr-Cyrl-RS" sz="1400" dirty="0"/>
              <a:t>Реалност је таква да постоје велике разлике између жеља и могућности, тако да креирање буџета подразумева утврђивање приоритета и прављење компромиса.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641440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0"/>
            <a:ext cx="8229600" cy="514350"/>
          </a:xfrm>
        </p:spPr>
        <p:txBody>
          <a:bodyPr>
            <a:noAutofit/>
          </a:bodyPr>
          <a:lstStyle/>
          <a:p>
            <a:r>
              <a:rPr lang="sr-Cyrl-RS" sz="3600" b="1" dirty="0">
                <a:latin typeface="+mn-lt"/>
              </a:rPr>
              <a:t>Ко учествује у буџетском процесу</a:t>
            </a:r>
            <a:r>
              <a:rPr lang="en-US" sz="3600" b="1" dirty="0">
                <a:latin typeface="+mn-lt"/>
              </a:rPr>
              <a:t>?</a:t>
            </a:r>
            <a:endParaRPr lang="en-US" sz="3600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609600" y="1962150"/>
            <a:ext cx="1549724" cy="982826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en-GB" sz="700" b="1" dirty="0" smtClean="0">
              <a:solidFill>
                <a:schemeClr val="bg1"/>
              </a:solidFill>
            </a:endParaRPr>
          </a:p>
          <a:p>
            <a:pPr algn="ctr"/>
            <a:r>
              <a:rPr lang="sr-Cyrl-RS" sz="1400" b="1" dirty="0" smtClean="0">
                <a:solidFill>
                  <a:schemeClr val="bg1"/>
                </a:solidFill>
              </a:rPr>
              <a:t>САВЕТИ</a:t>
            </a:r>
          </a:p>
          <a:p>
            <a:pPr algn="ctr"/>
            <a:r>
              <a:rPr lang="sr-Cyrl-RS" sz="1400" b="1" dirty="0" smtClean="0">
                <a:solidFill>
                  <a:schemeClr val="bg1"/>
                </a:solidFill>
              </a:rPr>
              <a:t>ГРАЂАНА 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685800" y="3632230"/>
            <a:ext cx="1549724" cy="982826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sr-Cyrl-RS" sz="900" b="1" dirty="0" smtClean="0">
              <a:solidFill>
                <a:schemeClr val="bg1"/>
              </a:solidFill>
            </a:endParaRPr>
          </a:p>
          <a:p>
            <a:pPr algn="ctr"/>
            <a:r>
              <a:rPr lang="sr-Cyrl-RS" sz="900" b="1" dirty="0" smtClean="0">
                <a:solidFill>
                  <a:schemeClr val="bg1"/>
                </a:solidFill>
              </a:rPr>
              <a:t>ПРЕДШКОЛСКО И ОСНОВНО ОБРАЗОВАЊЕ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3429000" y="1657350"/>
            <a:ext cx="1549724" cy="982826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sr-Cyrl-RS" sz="1100" b="1" dirty="0" smtClean="0">
              <a:solidFill>
                <a:schemeClr val="bg1"/>
              </a:solidFill>
            </a:endParaRPr>
          </a:p>
          <a:p>
            <a:pPr algn="ctr"/>
            <a:r>
              <a:rPr lang="sr-Cyrl-RS" sz="1100" b="1" dirty="0" smtClean="0">
                <a:solidFill>
                  <a:schemeClr val="bg1"/>
                </a:solidFill>
              </a:rPr>
              <a:t>СКУПШТИНА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3429000" y="3449149"/>
            <a:ext cx="1752600" cy="11430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sr-Cyrl-RS" sz="1200" b="1" dirty="0" smtClean="0">
              <a:solidFill>
                <a:schemeClr val="bg1"/>
              </a:solidFill>
            </a:endParaRPr>
          </a:p>
          <a:p>
            <a:pPr algn="ctr"/>
            <a:r>
              <a:rPr lang="sr-Cyrl-RS" sz="1200" b="1" dirty="0" smtClean="0">
                <a:solidFill>
                  <a:schemeClr val="bg1"/>
                </a:solidFill>
              </a:rPr>
              <a:t>ОПШТИНСКО ВЕЋЕ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7036286" y="1438987"/>
            <a:ext cx="1549724" cy="982826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sr-Cyrl-RS" sz="1200" b="1" dirty="0" smtClean="0">
                <a:solidFill>
                  <a:schemeClr val="bg1"/>
                </a:solidFill>
              </a:rPr>
              <a:t>ГРАЂАНИ И ЊИХОВА УДРУЖЕЊА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5473538" y="2528339"/>
            <a:ext cx="1549724" cy="982826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sr-Cyrl-RS" sz="1100" b="1" dirty="0" smtClean="0">
                <a:solidFill>
                  <a:schemeClr val="bg1"/>
                </a:solidFill>
              </a:rPr>
              <a:t>ОДСЕК ЗА ФИНАНСИЈЕ И БУЏЕТ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7023262" y="3511165"/>
            <a:ext cx="1549724" cy="982826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sr-Cyrl-RS" sz="1050" b="1" dirty="0" smtClean="0">
              <a:solidFill>
                <a:schemeClr val="bg1"/>
              </a:solidFill>
            </a:endParaRPr>
          </a:p>
          <a:p>
            <a:pPr algn="ctr"/>
            <a:r>
              <a:rPr lang="sr-Cyrl-RS" sz="1050" b="1" dirty="0" smtClean="0">
                <a:solidFill>
                  <a:schemeClr val="bg1"/>
                </a:solidFill>
              </a:rPr>
              <a:t>ОПШТИНСКА УПРАВА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475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2.3|2.3|2.2|2.3|2.3|2.6|2.3|2.3|2.6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292E63A9-BB86-4E3D-B92A-7223C6510D2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6461</TotalTime>
  <Words>1858</Words>
  <Application>Microsoft Office PowerPoint</Application>
  <PresentationFormat>On-screen Show (16:9)</PresentationFormat>
  <Paragraphs>360</Paragraphs>
  <Slides>24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Custom Design</vt:lpstr>
      <vt:lpstr>Ion</vt:lpstr>
      <vt:lpstr>ГРАДСКА ОПШТИНА ЦРВЕНИ КРСТ </vt:lpstr>
      <vt:lpstr>PowerPoint Presentation</vt:lpstr>
      <vt:lpstr>PowerPoint Presentation</vt:lpstr>
      <vt:lpstr>PowerPoint Presentation</vt:lpstr>
      <vt:lpstr>Кључне добробити од партиципације јавности</vt:lpstr>
      <vt:lpstr>Кључне добробити од партиципације јавности</vt:lpstr>
      <vt:lpstr>Ко се финансира из буџета?</vt:lpstr>
      <vt:lpstr>Како настаје буџет општине?</vt:lpstr>
      <vt:lpstr>Ко учествује у буџетском процесу?</vt:lpstr>
      <vt:lpstr>На основу чега се доноси буџет?</vt:lpstr>
      <vt:lpstr>Како се пуни општинска каса?</vt:lpstr>
      <vt:lpstr>Шта су приходи и примања буџета?</vt:lpstr>
      <vt:lpstr>Структура планираних прихода и примања за 2023. годину према нацрту Одлуке о буџету</vt:lpstr>
      <vt:lpstr>Структура планираних прихода и примања за 2023. годину према нацрту Одлуке о буџету</vt:lpstr>
      <vt:lpstr>Шта се променило у односу на 2022. годину?</vt:lpstr>
      <vt:lpstr>На шта се троше јавна средства?</vt:lpstr>
      <vt:lpstr>PowerPoint Presentation</vt:lpstr>
      <vt:lpstr>Надлежности општине Црвени Крст које се могу финансирати из буџета</vt:lpstr>
      <vt:lpstr>Структура планираних расхода и издатака буџета за 2023. годину према нацрту Одлуке о буџету</vt:lpstr>
      <vt:lpstr>Структура планираних расхода и издатака буџета за 2023. годину према нацрту Одлуке о буџету</vt:lpstr>
      <vt:lpstr>Шта се променило у односу на 2022. годину?</vt:lpstr>
      <vt:lpstr>Расходи буџета по програмима</vt:lpstr>
      <vt:lpstr>Расходи буџета расподељени по директним  буџетским корисницима према нацрту Одлуке о буџету за 2023.годину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ОПШТИНА КОВИН</dc:title>
  <dc:creator>stojkovici</dc:creator>
  <cp:lastModifiedBy>Dragana Zivic</cp:lastModifiedBy>
  <cp:revision>614</cp:revision>
  <cp:lastPrinted>2018-01-29T14:26:33Z</cp:lastPrinted>
  <dcterms:created xsi:type="dcterms:W3CDTF">2006-08-16T00:00:00Z</dcterms:created>
  <dcterms:modified xsi:type="dcterms:W3CDTF">2022-11-17T13:18:46Z</dcterms:modified>
  <cp:contentStatus/>
</cp:coreProperties>
</file>